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1"/>
  </p:sldMasterIdLst>
  <p:notesMasterIdLst>
    <p:notesMasterId r:id="rId28"/>
  </p:notesMasterIdLst>
  <p:handoutMasterIdLst>
    <p:handoutMasterId r:id="rId29"/>
  </p:handoutMasterIdLst>
  <p:sldIdLst>
    <p:sldId id="261" r:id="rId2"/>
    <p:sldId id="335" r:id="rId3"/>
    <p:sldId id="284" r:id="rId4"/>
    <p:sldId id="327" r:id="rId5"/>
    <p:sldId id="329" r:id="rId6"/>
    <p:sldId id="368" r:id="rId7"/>
    <p:sldId id="292" r:id="rId8"/>
    <p:sldId id="370" r:id="rId9"/>
    <p:sldId id="331" r:id="rId10"/>
    <p:sldId id="359" r:id="rId11"/>
    <p:sldId id="339" r:id="rId12"/>
    <p:sldId id="324" r:id="rId13"/>
    <p:sldId id="293" r:id="rId14"/>
    <p:sldId id="360" r:id="rId15"/>
    <p:sldId id="277" r:id="rId16"/>
    <p:sldId id="362" r:id="rId17"/>
    <p:sldId id="369" r:id="rId18"/>
    <p:sldId id="347" r:id="rId19"/>
    <p:sldId id="348" r:id="rId20"/>
    <p:sldId id="350" r:id="rId21"/>
    <p:sldId id="352" r:id="rId22"/>
    <p:sldId id="366" r:id="rId23"/>
    <p:sldId id="365" r:id="rId24"/>
    <p:sldId id="298" r:id="rId25"/>
    <p:sldId id="300" r:id="rId26"/>
    <p:sldId id="3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F"/>
    <a:srgbClr val="BDD7EE"/>
    <a:srgbClr val="2E75B5"/>
    <a:srgbClr val="1F4E78"/>
    <a:srgbClr val="14314C"/>
    <a:srgbClr val="28659C"/>
    <a:srgbClr val="F6DED8"/>
    <a:srgbClr val="FFFFFF"/>
    <a:srgbClr val="00275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0" autoAdjust="0"/>
    <p:restoredTop sz="71002" autoAdjust="0"/>
  </p:normalViewPr>
  <p:slideViewPr>
    <p:cSldViewPr snapToGrid="0">
      <p:cViewPr varScale="1">
        <p:scale>
          <a:sx n="70" d="100"/>
          <a:sy n="70" d="100"/>
        </p:scale>
        <p:origin x="183" y="33"/>
      </p:cViewPr>
      <p:guideLst>
        <p:guide pos="3840"/>
        <p:guide orient="horz" pos="2160"/>
      </p:guideLst>
    </p:cSldViewPr>
  </p:slideViewPr>
  <p:outlineViewPr>
    <p:cViewPr>
      <p:scale>
        <a:sx n="33" d="100"/>
        <a:sy n="33" d="100"/>
      </p:scale>
      <p:origin x="0" y="0"/>
    </p:cViewPr>
  </p:outlineViewPr>
  <p:notesTextViewPr>
    <p:cViewPr>
      <p:scale>
        <a:sx n="3" d="2"/>
        <a:sy n="3" d="2"/>
      </p:scale>
      <p:origin x="0" y="-360"/>
    </p:cViewPr>
  </p:notesTextViewPr>
  <p:sorterViewPr>
    <p:cViewPr>
      <p:scale>
        <a:sx n="100" d="100"/>
        <a:sy n="100" d="100"/>
      </p:scale>
      <p:origin x="0" y="-6747"/>
    </p:cViewPr>
  </p:sorterViewPr>
  <p:notesViewPr>
    <p:cSldViewPr snapToGrid="0">
      <p:cViewPr varScale="1">
        <p:scale>
          <a:sx n="85" d="100"/>
          <a:sy n="85" d="100"/>
        </p:scale>
        <p:origin x="380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Dallon\Desktop\runtime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Dallon\Desktop\mem_usag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PYNQ!$B$35</c:f>
              <c:strCache>
                <c:ptCount val="1"/>
                <c:pt idx="0">
                  <c:v>Yosys</c:v>
                </c:pt>
              </c:strCache>
            </c:strRef>
          </c:tx>
          <c:spPr>
            <a:solidFill>
              <a:srgbClr val="F6BB00"/>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PYNQ!$B$36:$B$40</c:f>
              <c:numCache>
                <c:formatCode>General</c:formatCode>
                <c:ptCount val="5"/>
                <c:pt idx="0">
                  <c:v>6.6166666666666671</c:v>
                </c:pt>
                <c:pt idx="1">
                  <c:v>12.19</c:v>
                </c:pt>
                <c:pt idx="2">
                  <c:v>12.993333333333334</c:v>
                </c:pt>
                <c:pt idx="3">
                  <c:v>15.293333333333335</c:v>
                </c:pt>
                <c:pt idx="4">
                  <c:v>16.086666666666666</c:v>
                </c:pt>
              </c:numCache>
            </c:numRef>
          </c:val>
          <c:extLst>
            <c:ext xmlns:c16="http://schemas.microsoft.com/office/drawing/2014/chart" uri="{C3380CC4-5D6E-409C-BE32-E72D297353CC}">
              <c16:uniqueId val="{00000000-1E2F-41B7-8060-E172C73025D7}"/>
            </c:ext>
          </c:extLst>
        </c:ser>
        <c:ser>
          <c:idx val="1"/>
          <c:order val="1"/>
          <c:tx>
            <c:strRef>
              <c:f>PYNQ!$C$35</c:f>
              <c:strCache>
                <c:ptCount val="1"/>
                <c:pt idx="0">
                  <c:v>Import</c:v>
                </c:pt>
              </c:strCache>
            </c:strRef>
          </c:tx>
          <c:spPr>
            <a:solidFill>
              <a:schemeClr val="accent5"/>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PYNQ!$C$36:$C$40</c:f>
              <c:numCache>
                <c:formatCode>General</c:formatCode>
                <c:ptCount val="5"/>
                <c:pt idx="0">
                  <c:v>17.152965683333335</c:v>
                </c:pt>
                <c:pt idx="1">
                  <c:v>18.309874582999999</c:v>
                </c:pt>
                <c:pt idx="2">
                  <c:v>19.253277441999998</c:v>
                </c:pt>
                <c:pt idx="3">
                  <c:v>19.002860870333333</c:v>
                </c:pt>
                <c:pt idx="4">
                  <c:v>19.288954697333335</c:v>
                </c:pt>
              </c:numCache>
            </c:numRef>
          </c:val>
          <c:extLst>
            <c:ext xmlns:c16="http://schemas.microsoft.com/office/drawing/2014/chart" uri="{C3380CC4-5D6E-409C-BE32-E72D297353CC}">
              <c16:uniqueId val="{00000001-1E2F-41B7-8060-E172C73025D7}"/>
            </c:ext>
          </c:extLst>
        </c:ser>
        <c:ser>
          <c:idx val="2"/>
          <c:order val="2"/>
          <c:tx>
            <c:strRef>
              <c:f>PYNQ!$D$35</c:f>
              <c:strCache>
                <c:ptCount val="1"/>
                <c:pt idx="0">
                  <c:v>RSVPack</c:v>
                </c:pt>
              </c:strCache>
            </c:strRef>
          </c:tx>
          <c:spPr>
            <a:solidFill>
              <a:srgbClr val="89BF65"/>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PYNQ!$D$36:$D$40</c:f>
              <c:numCache>
                <c:formatCode>General</c:formatCode>
                <c:ptCount val="5"/>
                <c:pt idx="0">
                  <c:v>15.409733579666666</c:v>
                </c:pt>
                <c:pt idx="1">
                  <c:v>26.387037757333331</c:v>
                </c:pt>
                <c:pt idx="2">
                  <c:v>34.483671809666667</c:v>
                </c:pt>
                <c:pt idx="3">
                  <c:v>42.723296702333329</c:v>
                </c:pt>
                <c:pt idx="4">
                  <c:v>60.053589058999997</c:v>
                </c:pt>
              </c:numCache>
            </c:numRef>
          </c:val>
          <c:extLst>
            <c:ext xmlns:c16="http://schemas.microsoft.com/office/drawing/2014/chart" uri="{C3380CC4-5D6E-409C-BE32-E72D297353CC}">
              <c16:uniqueId val="{00000002-1E2F-41B7-8060-E172C73025D7}"/>
            </c:ext>
          </c:extLst>
        </c:ser>
        <c:ser>
          <c:idx val="3"/>
          <c:order val="3"/>
          <c:tx>
            <c:strRef>
              <c:f>PYNQ!$E$35</c:f>
              <c:strCache>
                <c:ptCount val="1"/>
                <c:pt idx="0">
                  <c:v>RSVPlace</c:v>
                </c:pt>
              </c:strCache>
            </c:strRef>
          </c:tx>
          <c:spPr>
            <a:solidFill>
              <a:srgbClr val="967200"/>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PYNQ!$E$36:$E$40</c:f>
              <c:numCache>
                <c:formatCode>General</c:formatCode>
                <c:ptCount val="5"/>
                <c:pt idx="0">
                  <c:v>1.1084254280000001</c:v>
                </c:pt>
                <c:pt idx="1">
                  <c:v>2.2967957186666665</c:v>
                </c:pt>
                <c:pt idx="2">
                  <c:v>3.1108685676666661</c:v>
                </c:pt>
                <c:pt idx="3">
                  <c:v>3.8453469570000003</c:v>
                </c:pt>
                <c:pt idx="4">
                  <c:v>5.4293658299999992</c:v>
                </c:pt>
              </c:numCache>
            </c:numRef>
          </c:val>
          <c:extLst>
            <c:ext xmlns:c16="http://schemas.microsoft.com/office/drawing/2014/chart" uri="{C3380CC4-5D6E-409C-BE32-E72D297353CC}">
              <c16:uniqueId val="{00000003-1E2F-41B7-8060-E172C73025D7}"/>
            </c:ext>
          </c:extLst>
        </c:ser>
        <c:ser>
          <c:idx val="4"/>
          <c:order val="4"/>
          <c:tx>
            <c:strRef>
              <c:f>PYNQ!$F$35</c:f>
              <c:strCache>
                <c:ptCount val="1"/>
                <c:pt idx="0">
                  <c:v>RSVRoute</c:v>
                </c:pt>
              </c:strCache>
            </c:strRef>
          </c:tx>
          <c:spPr>
            <a:solidFill>
              <a:srgbClr val="D3B5E9"/>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PYNQ!$F$36:$F$40</c:f>
              <c:numCache>
                <c:formatCode>General</c:formatCode>
                <c:ptCount val="5"/>
                <c:pt idx="0">
                  <c:v>7.4070868936666665</c:v>
                </c:pt>
                <c:pt idx="1">
                  <c:v>16.313788348333333</c:v>
                </c:pt>
                <c:pt idx="2">
                  <c:v>21.041552358666667</c:v>
                </c:pt>
                <c:pt idx="3">
                  <c:v>29.620059387333331</c:v>
                </c:pt>
                <c:pt idx="4">
                  <c:v>53.469095992999996</c:v>
                </c:pt>
              </c:numCache>
            </c:numRef>
          </c:val>
          <c:extLst>
            <c:ext xmlns:c16="http://schemas.microsoft.com/office/drawing/2014/chart" uri="{C3380CC4-5D6E-409C-BE32-E72D297353CC}">
              <c16:uniqueId val="{00000004-1E2F-41B7-8060-E172C73025D7}"/>
            </c:ext>
          </c:extLst>
        </c:ser>
        <c:ser>
          <c:idx val="5"/>
          <c:order val="5"/>
          <c:tx>
            <c:strRef>
              <c:f>PYNQ!$G$35</c:f>
              <c:strCache>
                <c:ptCount val="1"/>
                <c:pt idx="0">
                  <c:v>FASM Export</c:v>
                </c:pt>
              </c:strCache>
            </c:strRef>
          </c:tx>
          <c:spPr>
            <a:solidFill>
              <a:schemeClr val="tx1"/>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PYNQ!$G$36:$G$40</c:f>
              <c:numCache>
                <c:formatCode>General</c:formatCode>
                <c:ptCount val="5"/>
                <c:pt idx="0">
                  <c:v>0.64197238999999995</c:v>
                </c:pt>
                <c:pt idx="1">
                  <c:v>1.0962886803333334</c:v>
                </c:pt>
                <c:pt idx="2">
                  <c:v>1.2512459186666667</c:v>
                </c:pt>
                <c:pt idx="3">
                  <c:v>1.5602208703333333</c:v>
                </c:pt>
                <c:pt idx="4">
                  <c:v>2.4751485929999997</c:v>
                </c:pt>
              </c:numCache>
            </c:numRef>
          </c:val>
          <c:extLst>
            <c:ext xmlns:c16="http://schemas.microsoft.com/office/drawing/2014/chart" uri="{C3380CC4-5D6E-409C-BE32-E72D297353CC}">
              <c16:uniqueId val="{00000005-1E2F-41B7-8060-E172C73025D7}"/>
            </c:ext>
          </c:extLst>
        </c:ser>
        <c:ser>
          <c:idx val="6"/>
          <c:order val="6"/>
          <c:tx>
            <c:strRef>
              <c:f>PYNQ!$H$35</c:f>
              <c:strCache>
                <c:ptCount val="1"/>
                <c:pt idx="0">
                  <c:v>X-Ray</c:v>
                </c:pt>
              </c:strCache>
            </c:strRef>
          </c:tx>
          <c:spPr>
            <a:solidFill>
              <a:srgbClr val="FF4F4F"/>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PYNQ!$H$36:$H$40</c:f>
              <c:numCache>
                <c:formatCode>General</c:formatCode>
                <c:ptCount val="5"/>
                <c:pt idx="0">
                  <c:v>2.8166666666666664</c:v>
                </c:pt>
                <c:pt idx="1">
                  <c:v>3.6166666666666667</c:v>
                </c:pt>
                <c:pt idx="2">
                  <c:v>3.8133333333333339</c:v>
                </c:pt>
                <c:pt idx="3">
                  <c:v>4.1133333333333324</c:v>
                </c:pt>
                <c:pt idx="4">
                  <c:v>5.64</c:v>
                </c:pt>
              </c:numCache>
            </c:numRef>
          </c:val>
          <c:extLst>
            <c:ext xmlns:c16="http://schemas.microsoft.com/office/drawing/2014/chart" uri="{C3380CC4-5D6E-409C-BE32-E72D297353CC}">
              <c16:uniqueId val="{00000006-1E2F-41B7-8060-E172C73025D7}"/>
            </c:ext>
          </c:extLst>
        </c:ser>
        <c:dLbls>
          <c:showLegendKey val="0"/>
          <c:showVal val="0"/>
          <c:showCatName val="0"/>
          <c:showSerName val="0"/>
          <c:showPercent val="0"/>
          <c:showBubbleSize val="0"/>
        </c:dLbls>
        <c:gapWidth val="150"/>
        <c:overlap val="100"/>
        <c:axId val="481068000"/>
        <c:axId val="481066688"/>
      </c:barChart>
      <c:catAx>
        <c:axId val="481068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1066688"/>
        <c:crosses val="autoZero"/>
        <c:auto val="1"/>
        <c:lblAlgn val="ctr"/>
        <c:lblOffset val="100"/>
        <c:noMultiLvlLbl val="0"/>
      </c:catAx>
      <c:valAx>
        <c:axId val="481066688"/>
        <c:scaling>
          <c:orientation val="minMax"/>
          <c:max val="1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100" b="0" i="0" u="none" strike="noStrike" kern="1200" baseline="0">
                    <a:solidFill>
                      <a:schemeClr val="tx1"/>
                    </a:solidFill>
                    <a:latin typeface="Arial" panose="020B0604020202020204" pitchFamily="34" charset="0"/>
                    <a:ea typeface="+mn-ea"/>
                    <a:cs typeface="Arial" panose="020B0604020202020204" pitchFamily="34" charset="0"/>
                  </a:defRPr>
                </a:pPr>
                <a:r>
                  <a:rPr lang="en-US" sz="2300" dirty="0">
                    <a:solidFill>
                      <a:schemeClr val="tx1"/>
                    </a:solidFill>
                    <a:latin typeface="Arial" panose="020B0604020202020204" pitchFamily="34" charset="0"/>
                    <a:cs typeface="Arial" panose="020B0604020202020204" pitchFamily="34" charset="0"/>
                  </a:rPr>
                  <a:t>Run Time (s)</a:t>
                </a:r>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1068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PYNQ!$B$35</c:f>
              <c:strCache>
                <c:ptCount val="1"/>
                <c:pt idx="0">
                  <c:v>Yosys</c:v>
                </c:pt>
              </c:strCache>
            </c:strRef>
          </c:tx>
          <c:spPr>
            <a:solidFill>
              <a:srgbClr val="F6BB00"/>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PYNQ!$B$36:$B$40</c:f>
              <c:numCache>
                <c:formatCode>General</c:formatCode>
                <c:ptCount val="5"/>
                <c:pt idx="0">
                  <c:v>20.115885416666668</c:v>
                </c:pt>
                <c:pt idx="1">
                  <c:v>21.565104166666668</c:v>
                </c:pt>
                <c:pt idx="2">
                  <c:v>21.66015625</c:v>
                </c:pt>
                <c:pt idx="3">
                  <c:v>21.618489583333332</c:v>
                </c:pt>
                <c:pt idx="4">
                  <c:v>23.161458333333332</c:v>
                </c:pt>
              </c:numCache>
            </c:numRef>
          </c:val>
          <c:extLst>
            <c:ext xmlns:c16="http://schemas.microsoft.com/office/drawing/2014/chart" uri="{C3380CC4-5D6E-409C-BE32-E72D297353CC}">
              <c16:uniqueId val="{00000000-32FD-45BD-925D-7B1D7C662CEF}"/>
            </c:ext>
          </c:extLst>
        </c:ser>
        <c:ser>
          <c:idx val="1"/>
          <c:order val="1"/>
          <c:tx>
            <c:strRef>
              <c:f>PYNQ!$C$35</c:f>
              <c:strCache>
                <c:ptCount val="1"/>
                <c:pt idx="0">
                  <c:v>RS2</c:v>
                </c:pt>
              </c:strCache>
            </c:strRef>
          </c:tx>
          <c:spPr>
            <a:solidFill>
              <a:srgbClr val="89BF65"/>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PYNQ!$C$36:$C$40</c:f>
              <c:numCache>
                <c:formatCode>General</c:formatCode>
                <c:ptCount val="5"/>
                <c:pt idx="0">
                  <c:v>188.80598958333334</c:v>
                </c:pt>
                <c:pt idx="1">
                  <c:v>193.35026041666666</c:v>
                </c:pt>
                <c:pt idx="2">
                  <c:v>193.2890625</c:v>
                </c:pt>
                <c:pt idx="3">
                  <c:v>194.26822916666666</c:v>
                </c:pt>
                <c:pt idx="4">
                  <c:v>229.140625</c:v>
                </c:pt>
              </c:numCache>
            </c:numRef>
          </c:val>
          <c:extLst>
            <c:ext xmlns:c16="http://schemas.microsoft.com/office/drawing/2014/chart" uri="{C3380CC4-5D6E-409C-BE32-E72D297353CC}">
              <c16:uniqueId val="{00000001-32FD-45BD-925D-7B1D7C662CEF}"/>
            </c:ext>
          </c:extLst>
        </c:ser>
        <c:ser>
          <c:idx val="2"/>
          <c:order val="2"/>
          <c:tx>
            <c:strRef>
              <c:f>PYNQ!$D$35</c:f>
              <c:strCache>
                <c:ptCount val="1"/>
                <c:pt idx="0">
                  <c:v>X-Ray</c:v>
                </c:pt>
              </c:strCache>
            </c:strRef>
          </c:tx>
          <c:spPr>
            <a:solidFill>
              <a:srgbClr val="FF4F4F"/>
            </a:solidFill>
            <a:ln>
              <a:noFill/>
            </a:ln>
            <a:effectLst/>
          </c:spPr>
          <c:invertIfNegative val="0"/>
          <c:cat>
            <c:strRef>
              <c:f>PYNQ!$A$36:$A$40</c:f>
              <c:strCache>
                <c:ptCount val="5"/>
                <c:pt idx="0">
                  <c:v>Register File</c:v>
                </c:pt>
                <c:pt idx="1">
                  <c:v>RS232 Tx.</c:v>
                </c:pt>
                <c:pt idx="2">
                  <c:v>Stopwatch</c:v>
                </c:pt>
                <c:pt idx="3">
                  <c:v>Pattern Game</c:v>
                </c:pt>
                <c:pt idx="4">
                  <c:v>Timer Game</c:v>
                </c:pt>
              </c:strCache>
            </c:strRef>
          </c:cat>
          <c:val>
            <c:numRef>
              <c:f>PYNQ!$D$36:$D$40</c:f>
              <c:numCache>
                <c:formatCode>General</c:formatCode>
                <c:ptCount val="5"/>
                <c:pt idx="0">
                  <c:v>11.45703125</c:v>
                </c:pt>
                <c:pt idx="1">
                  <c:v>12.08984375</c:v>
                </c:pt>
                <c:pt idx="2">
                  <c:v>12.102864583333334</c:v>
                </c:pt>
                <c:pt idx="3">
                  <c:v>12.615885416666666</c:v>
                </c:pt>
                <c:pt idx="4">
                  <c:v>13.54296875</c:v>
                </c:pt>
              </c:numCache>
            </c:numRef>
          </c:val>
          <c:extLst>
            <c:ext xmlns:c16="http://schemas.microsoft.com/office/drawing/2014/chart" uri="{C3380CC4-5D6E-409C-BE32-E72D297353CC}">
              <c16:uniqueId val="{00000002-32FD-45BD-925D-7B1D7C662CEF}"/>
            </c:ext>
          </c:extLst>
        </c:ser>
        <c:dLbls>
          <c:showLegendKey val="0"/>
          <c:showVal val="0"/>
          <c:showCatName val="0"/>
          <c:showSerName val="0"/>
          <c:showPercent val="0"/>
          <c:showBubbleSize val="0"/>
        </c:dLbls>
        <c:gapWidth val="150"/>
        <c:axId val="545549880"/>
        <c:axId val="545549552"/>
      </c:barChart>
      <c:catAx>
        <c:axId val="545549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45549552"/>
        <c:crosses val="autoZero"/>
        <c:auto val="1"/>
        <c:lblAlgn val="ctr"/>
        <c:lblOffset val="100"/>
        <c:noMultiLvlLbl val="0"/>
      </c:catAx>
      <c:valAx>
        <c:axId val="54554955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100" b="0" i="0" u="none" strike="noStrike" kern="1200" baseline="0">
                    <a:solidFill>
                      <a:schemeClr val="tx1"/>
                    </a:solidFill>
                    <a:latin typeface="Arial" panose="020B0604020202020204" pitchFamily="34" charset="0"/>
                    <a:ea typeface="+mn-ea"/>
                    <a:cs typeface="Arial" panose="020B0604020202020204" pitchFamily="34" charset="0"/>
                  </a:defRPr>
                </a:pPr>
                <a:r>
                  <a:rPr lang="en-US" sz="2300" dirty="0">
                    <a:solidFill>
                      <a:schemeClr val="tx1"/>
                    </a:solidFill>
                    <a:latin typeface="Arial" panose="020B0604020202020204" pitchFamily="34" charset="0"/>
                    <a:cs typeface="Arial" panose="020B0604020202020204" pitchFamily="34" charset="0"/>
                  </a:rPr>
                  <a:t>Peak Memory Usage (MB)</a:t>
                </a:r>
              </a:p>
            </c:rich>
          </c:tx>
          <c:overlay val="0"/>
          <c:spPr>
            <a:noFill/>
            <a:ln>
              <a:noFill/>
            </a:ln>
            <a:effectLst/>
          </c:spPr>
          <c:txPr>
            <a:bodyPr rot="-5400000" spcFirstLastPara="1" vertOverflow="ellipsis" vert="horz" wrap="square" anchor="ctr" anchorCtr="1"/>
            <a:lstStyle/>
            <a:p>
              <a:pPr>
                <a:defRPr sz="2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45549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4/28/2019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4/28/2019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effectLst/>
              </a:rPr>
              <a:t>• </a:t>
            </a:r>
            <a:r>
              <a:rPr lang="en-US" sz="2200" dirty="0">
                <a:effectLst/>
              </a:rPr>
              <a:t>At the beginning of this work</a:t>
            </a:r>
            <a:r>
              <a:rPr lang="en-US" sz="2200" dirty="0"/>
              <a:t>, we had two research goals</a:t>
            </a:r>
          </a:p>
          <a:p>
            <a:pPr marL="0" indent="0">
              <a:buFontTx/>
              <a:buNone/>
            </a:pPr>
            <a:r>
              <a:rPr lang="en-US" sz="2400" dirty="0">
                <a:effectLst/>
              </a:rPr>
              <a:t> ◦ The first was to create a non-vendor FPGA CAD flow using third party CAD tools</a:t>
            </a:r>
          </a:p>
          <a:p>
            <a:pPr marL="0" indent="0">
              <a:buFontTx/>
              <a:buNone/>
            </a:pPr>
            <a:r>
              <a:rPr lang="en-US" sz="2400" dirty="0">
                <a:effectLst/>
              </a:rPr>
              <a:t> ◦ and the second, related goal, was to be able to run this CAD flow on embedded platforms such as the Zynq SoC on the PYNQ-Z1 board.</a:t>
            </a:r>
          </a:p>
          <a:p>
            <a:pPr marL="0" indent="0">
              <a:buFontTx/>
              <a:buNone/>
            </a:pPr>
            <a:endParaRPr lang="en-US" sz="2400" dirty="0">
              <a:effectLst/>
            </a:endParaRPr>
          </a:p>
          <a:p>
            <a:pPr marL="0" indent="0">
              <a:buFontTx/>
              <a:buNone/>
            </a:pPr>
            <a:r>
              <a:rPr lang="en-US" sz="2400" dirty="0">
                <a:effectLst/>
              </a:rPr>
              <a:t>• With Maverick, we have met these goals. </a:t>
            </a:r>
          </a:p>
          <a:p>
            <a:pPr marL="0" indent="0">
              <a:buFontTx/>
              <a:buNone/>
            </a:pPr>
            <a:r>
              <a:rPr lang="en-US" sz="2400" dirty="0">
                <a:effectLst/>
              </a:rPr>
              <a:t>• Maverick is a stand-alone CAD flow for partially reconfigurable circuits that performs all the steps of synthesis, packing placement, routing, and bitstream generation.</a:t>
            </a:r>
          </a:p>
          <a:p>
            <a:pPr marL="0" indent="0">
              <a:buFontTx/>
              <a:buNone/>
            </a:pPr>
            <a:r>
              <a:rPr lang="en-US" sz="2400" dirty="0">
                <a:effectLst/>
              </a:rPr>
              <a:t>• Additionally, in addition to being able to run on regular desktop computers, Maverick is capable of running on embedded platforms such as the Zynq </a:t>
            </a:r>
            <a:r>
              <a:rPr lang="en-US" sz="2400" dirty="0" err="1">
                <a:effectLst/>
              </a:rPr>
              <a:t>SoC.</a:t>
            </a:r>
            <a:endParaRPr lang="en-US" sz="2400" dirty="0">
              <a:effectLst/>
            </a:endParaRPr>
          </a:p>
          <a:p>
            <a:pPr marL="0" indent="0">
              <a:buFontTx/>
              <a:buNone/>
            </a:pPr>
            <a:endParaRPr lang="en-US" sz="2400" dirty="0">
              <a:effectLst/>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261917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Once</a:t>
            </a:r>
            <a:r>
              <a:rPr lang="en-US" sz="1200" b="0" i="0" kern="1200" baseline="0" dirty="0">
                <a:solidFill>
                  <a:schemeClr val="tx1"/>
                </a:solidFill>
                <a:effectLst/>
                <a:latin typeface="+mn-lt"/>
                <a:ea typeface="+mn-ea"/>
                <a:cs typeface="+mn-cs"/>
              </a:rPr>
              <a:t> Yosys generates the EDIF netlist, we move into the RapidSmith2-based steps of Maverick.</a:t>
            </a:r>
          </a:p>
          <a:p>
            <a:endParaRPr lang="en-US" sz="1200" b="0" i="0" kern="1200" baseline="0" dirty="0">
              <a:solidFill>
                <a:schemeClr val="tx1"/>
              </a:solidFill>
              <a:effectLst/>
              <a:latin typeface="+mn-lt"/>
              <a:ea typeface="+mn-ea"/>
              <a:cs typeface="+mn-cs"/>
            </a:endParaRPr>
          </a:p>
          <a:p>
            <a:r>
              <a:rPr lang="en-US" sz="1200" dirty="0">
                <a:effectLst/>
              </a:rPr>
              <a:t>• </a:t>
            </a:r>
            <a:r>
              <a:rPr lang="en-US" sz="1200" b="0" i="0" kern="1200" baseline="0" dirty="0">
                <a:solidFill>
                  <a:schemeClr val="tx1"/>
                </a:solidFill>
                <a:effectLst/>
                <a:latin typeface="+mn-lt"/>
                <a:ea typeface="+mn-ea"/>
                <a:cs typeface="+mn-cs"/>
              </a:rPr>
              <a:t>Inside RapidSmith2, we first perform the packing step using the RSVPack algorithm.</a:t>
            </a:r>
          </a:p>
          <a:p>
            <a:r>
              <a:rPr lang="en-US" dirty="0">
                <a:effectLst/>
              </a:rPr>
              <a:t>  ◦ </a:t>
            </a:r>
            <a:r>
              <a:rPr lang="en-US" sz="1200" b="0" i="0" kern="1200" baseline="0" dirty="0">
                <a:solidFill>
                  <a:schemeClr val="tx1"/>
                </a:solidFill>
                <a:effectLst/>
                <a:latin typeface="+mn-lt"/>
                <a:ea typeface="+mn-ea"/>
                <a:cs typeface="+mn-cs"/>
              </a:rPr>
              <a:t>This packer groups related cells, such as LUTs and flip-flops, into site clusters and then performs the routing within those sites.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46565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Next, RSVPlace, a</a:t>
            </a:r>
            <a:r>
              <a:rPr lang="en-US" sz="1200" b="0" i="0" kern="1200" baseline="0" dirty="0">
                <a:solidFill>
                  <a:schemeClr val="tx1"/>
                </a:solidFill>
                <a:effectLst/>
                <a:latin typeface="+mn-lt"/>
                <a:ea typeface="+mn-ea"/>
                <a:cs typeface="+mn-cs"/>
              </a:rPr>
              <a:t> simulated annealing placer, is used.</a:t>
            </a:r>
          </a:p>
          <a:p>
            <a:r>
              <a:rPr lang="en-US" dirty="0">
                <a:effectLst/>
              </a:rPr>
              <a:t>  ◦ </a:t>
            </a:r>
            <a:r>
              <a:rPr lang="en-US" sz="1200" b="0" i="0" kern="1200" baseline="0" dirty="0" err="1">
                <a:solidFill>
                  <a:schemeClr val="tx1"/>
                </a:solidFill>
                <a:effectLst/>
                <a:latin typeface="+mn-lt"/>
                <a:ea typeface="+mn-ea"/>
                <a:cs typeface="+mn-cs"/>
              </a:rPr>
              <a:t>RSVPlace</a:t>
            </a:r>
            <a:r>
              <a:rPr lang="en-US" sz="1200" b="0" i="0" kern="1200" baseline="0" dirty="0">
                <a:solidFill>
                  <a:schemeClr val="tx1"/>
                </a:solidFill>
                <a:effectLst/>
                <a:latin typeface="+mn-lt"/>
                <a:ea typeface="+mn-ea"/>
                <a:cs typeface="+mn-cs"/>
              </a:rPr>
              <a:t> places the clusters onto specific sites of the PR region and was also modified to not use any sites reserved by the  static design for routing.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23494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Next, a new RapidSmith2-based router, called RSVRoute, is used.</a:t>
            </a:r>
          </a:p>
          <a:p>
            <a:endParaRPr lang="en-US" sz="1200" b="0" i="0" kern="1200" dirty="0">
              <a:solidFill>
                <a:schemeClr val="tx1"/>
              </a:solidFill>
              <a:effectLst/>
              <a:latin typeface="+mn-lt"/>
              <a:ea typeface="+mn-ea"/>
              <a:cs typeface="+mn-cs"/>
            </a:endParaRPr>
          </a:p>
          <a:p>
            <a:r>
              <a:rPr lang="en-US" sz="1200" dirty="0">
                <a:effectLst/>
              </a:rPr>
              <a:t>• </a:t>
            </a:r>
            <a:r>
              <a:rPr lang="en-US" sz="1200" b="0" i="0" kern="1200" dirty="0" err="1">
                <a:solidFill>
                  <a:schemeClr val="tx1"/>
                </a:solidFill>
                <a:effectLst/>
                <a:latin typeface="+mn-lt"/>
                <a:ea typeface="+mn-ea"/>
                <a:cs typeface="+mn-cs"/>
              </a:rPr>
              <a:t>RSVRoute</a:t>
            </a:r>
            <a:r>
              <a:rPr lang="en-US" sz="1200" b="0" i="0" kern="1200" dirty="0">
                <a:solidFill>
                  <a:schemeClr val="tx1"/>
                </a:solidFill>
                <a:effectLst/>
                <a:latin typeface="+mn-lt"/>
                <a:ea typeface="+mn-ea"/>
                <a:cs typeface="+mn-cs"/>
              </a:rPr>
              <a:t> is</a:t>
            </a:r>
            <a:r>
              <a:rPr lang="en-US" sz="1200" b="0" i="0" kern="1200" baseline="0" dirty="0">
                <a:solidFill>
                  <a:schemeClr val="tx1"/>
                </a:solidFill>
                <a:effectLst/>
                <a:latin typeface="+mn-lt"/>
                <a:ea typeface="+mn-ea"/>
                <a:cs typeface="+mn-cs"/>
              </a:rPr>
              <a:t> primarily based on the PathFinder Negotiated Congestion Routing algorithm and routes the nets between the sites of the PR region.</a:t>
            </a:r>
          </a:p>
          <a:p>
            <a:endParaRPr lang="en-US" sz="1200" b="0" i="0" kern="1200" baseline="0" dirty="0">
              <a:solidFill>
                <a:schemeClr val="tx1"/>
              </a:solidFill>
              <a:effectLst/>
              <a:latin typeface="+mn-lt"/>
              <a:ea typeface="+mn-ea"/>
              <a:cs typeface="+mn-cs"/>
            </a:endParaRPr>
          </a:p>
          <a:p>
            <a:r>
              <a:rPr lang="en-US" sz="1200" dirty="0">
                <a:effectLst/>
              </a:rPr>
              <a:t>• </a:t>
            </a:r>
            <a:r>
              <a:rPr lang="en-US" sz="1200" b="0" i="0" kern="1200" baseline="0" dirty="0">
                <a:solidFill>
                  <a:schemeClr val="tx1"/>
                </a:solidFill>
                <a:effectLst/>
                <a:latin typeface="+mn-lt"/>
                <a:ea typeface="+mn-ea"/>
                <a:cs typeface="+mn-cs"/>
              </a:rPr>
              <a:t>Importantly, RSVRoute has two unique characteristics to support partial reconfiguration.</a:t>
            </a:r>
          </a:p>
          <a:p>
            <a:r>
              <a:rPr lang="en-US" dirty="0">
                <a:effectLst/>
              </a:rPr>
              <a:t> ◦ </a:t>
            </a:r>
            <a:r>
              <a:rPr lang="en-US" sz="1200" b="0" i="0" kern="1200" baseline="0" dirty="0">
                <a:solidFill>
                  <a:schemeClr val="tx1"/>
                </a:solidFill>
                <a:effectLst/>
                <a:latin typeface="+mn-lt"/>
                <a:ea typeface="+mn-ea"/>
                <a:cs typeface="+mn-cs"/>
              </a:rPr>
              <a:t>First, in a reconfigurable module, nets connect not only to logic block pins but also to partition pins, which are wire segments within the PR region.</a:t>
            </a:r>
          </a:p>
          <a:p>
            <a:pPr marL="0" indent="0">
              <a:buFontTx/>
              <a:buNone/>
            </a:pPr>
            <a:r>
              <a:rPr lang="en-US" dirty="0">
                <a:effectLst/>
              </a:rPr>
              <a:t> ◦ </a:t>
            </a:r>
            <a:r>
              <a:rPr lang="en-US" sz="1200" b="0" i="0" kern="1200" baseline="0" dirty="0" err="1">
                <a:solidFill>
                  <a:schemeClr val="tx1"/>
                </a:solidFill>
                <a:effectLst/>
                <a:latin typeface="+mn-lt"/>
                <a:ea typeface="+mn-ea"/>
                <a:cs typeface="+mn-cs"/>
              </a:rPr>
              <a:t>RSVRoute</a:t>
            </a:r>
            <a:r>
              <a:rPr lang="en-US" sz="1200" b="0" i="0" kern="1200" baseline="0" dirty="0">
                <a:solidFill>
                  <a:schemeClr val="tx1"/>
                </a:solidFill>
                <a:effectLst/>
                <a:latin typeface="+mn-lt"/>
                <a:ea typeface="+mn-ea"/>
                <a:cs typeface="+mn-cs"/>
              </a:rPr>
              <a:t> is able to route to and from these partition pins, as well as logic block pins.</a:t>
            </a:r>
          </a:p>
          <a:p>
            <a:pPr marL="0" indent="0">
              <a:buFontTx/>
              <a:buNone/>
            </a:pPr>
            <a:r>
              <a:rPr lang="en-US" dirty="0">
                <a:effectLst/>
              </a:rPr>
              <a:t> ◦ </a:t>
            </a:r>
            <a:r>
              <a:rPr lang="en-US" sz="1200" b="0" i="0" kern="1200" baseline="0" dirty="0">
                <a:solidFill>
                  <a:schemeClr val="tx1"/>
                </a:solidFill>
                <a:effectLst/>
                <a:latin typeface="+mn-lt"/>
                <a:ea typeface="+mn-ea"/>
                <a:cs typeface="+mn-cs"/>
              </a:rPr>
              <a:t>Second, RSVRoute also takes special care to avoid using any wires that were reserved for use by the static design.</a:t>
            </a:r>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898319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dirty="0"/>
              <a:t>The last step of the Maverick flow that takes place within RapidSmith2 is the FASM generation step.</a:t>
            </a:r>
          </a:p>
          <a:p>
            <a:endParaRPr lang="en-US" sz="1200" dirty="0"/>
          </a:p>
          <a:p>
            <a:r>
              <a:rPr lang="en-US" sz="1200" dirty="0">
                <a:effectLst/>
              </a:rPr>
              <a:t>• </a:t>
            </a:r>
            <a:r>
              <a:rPr lang="en-US" sz="1200" dirty="0"/>
              <a:t>FASM stands for FPGA Assembly and is a human-readable format introduced by Project-</a:t>
            </a:r>
            <a:r>
              <a:rPr lang="en-US" sz="1200" dirty="0" err="1"/>
              <a:t>Xray</a:t>
            </a:r>
            <a:r>
              <a:rPr lang="en-US" sz="1200" dirty="0"/>
              <a:t>.</a:t>
            </a:r>
          </a:p>
          <a:p>
            <a:pPr marL="0" indent="0">
              <a:buFontTx/>
              <a:buNone/>
            </a:pPr>
            <a:r>
              <a:rPr lang="en-US" dirty="0">
                <a:effectLst/>
              </a:rPr>
              <a:t> ◦ </a:t>
            </a:r>
            <a:r>
              <a:rPr lang="en-US" sz="1200" dirty="0"/>
              <a:t>As the sample on the slide shows,</a:t>
            </a:r>
            <a:r>
              <a:rPr lang="en-US" sz="1200" baseline="0" dirty="0"/>
              <a:t> a</a:t>
            </a:r>
            <a:r>
              <a:rPr lang="en-US" sz="1200" dirty="0"/>
              <a:t> FASM file is essentially just a listing of configuration instructions for a design, such as configuring</a:t>
            </a:r>
            <a:r>
              <a:rPr lang="en-US" sz="1200" baseline="0" dirty="0"/>
              <a:t> LUTs and turning on programmable connections to route a net.</a:t>
            </a:r>
          </a:p>
          <a:p>
            <a:pPr marL="171450" indent="-171450">
              <a:buFontTx/>
              <a:buChar char="-"/>
            </a:pPr>
            <a:endParaRPr lang="en-US" sz="1200" baseline="0" dirty="0"/>
          </a:p>
          <a:p>
            <a:r>
              <a:rPr lang="en-US" sz="1200" dirty="0">
                <a:effectLst/>
              </a:rPr>
              <a:t>• </a:t>
            </a:r>
            <a:r>
              <a:rPr lang="en-US" sz="1200" dirty="0"/>
              <a:t>A</a:t>
            </a:r>
            <a:r>
              <a:rPr lang="en-US" sz="1200" baseline="0" dirty="0"/>
              <a:t> RapidSmith2-based FASM generator parses all the data structures created through placement and routing to create a FASM that describes the physical implementation of the reconfigurable module design.</a:t>
            </a:r>
          </a:p>
          <a:p>
            <a:endParaRPr lang="en-US" sz="1200" dirty="0"/>
          </a:p>
          <a:p>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61485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Once the FASM file has been created, the bitstream</a:t>
            </a:r>
            <a:r>
              <a:rPr lang="en-US" sz="1200" b="0" i="0" kern="1200" baseline="0" dirty="0">
                <a:solidFill>
                  <a:schemeClr val="tx1"/>
                </a:solidFill>
                <a:effectLst/>
                <a:latin typeface="+mn-lt"/>
                <a:ea typeface="+mn-ea"/>
                <a:cs typeface="+mn-cs"/>
              </a:rPr>
              <a:t> generation step finally takes place.</a:t>
            </a:r>
          </a:p>
          <a:p>
            <a:endParaRPr lang="en-US" sz="1200" b="0" i="0" kern="1200" baseline="0" dirty="0">
              <a:solidFill>
                <a:schemeClr val="tx1"/>
              </a:solidFill>
              <a:effectLst/>
              <a:latin typeface="+mn-lt"/>
              <a:ea typeface="+mn-ea"/>
              <a:cs typeface="+mn-cs"/>
            </a:endParaRPr>
          </a:p>
          <a:p>
            <a:r>
              <a:rPr lang="en-US" sz="1200" dirty="0">
                <a:effectLst/>
              </a:rPr>
              <a:t>• </a:t>
            </a:r>
            <a:r>
              <a:rPr lang="en-US" sz="1200" b="0" i="0" kern="1200" dirty="0">
                <a:solidFill>
                  <a:schemeClr val="tx1"/>
                </a:solidFill>
                <a:effectLst/>
                <a:latin typeface="+mn-lt"/>
                <a:ea typeface="+mn-ea"/>
                <a:cs typeface="+mn-cs"/>
              </a:rPr>
              <a:t>In this step, a program</a:t>
            </a:r>
            <a:r>
              <a:rPr lang="en-US" sz="1200" b="0" i="0" kern="1200" baseline="0" dirty="0">
                <a:solidFill>
                  <a:schemeClr val="tx1"/>
                </a:solidFill>
                <a:effectLst/>
                <a:latin typeface="+mn-lt"/>
                <a:ea typeface="+mn-ea"/>
                <a:cs typeface="+mn-cs"/>
              </a:rPr>
              <a:t> called xc7PartialPatch patches the initial partial bitstream saved earlier with the FASM file.</a:t>
            </a:r>
          </a:p>
          <a:p>
            <a:r>
              <a:rPr lang="en-US" dirty="0">
                <a:effectLst/>
              </a:rPr>
              <a:t> ◦ </a:t>
            </a:r>
            <a:r>
              <a:rPr lang="en-US" sz="1200" b="0" i="0" kern="1200" baseline="0" dirty="0">
                <a:solidFill>
                  <a:schemeClr val="tx1"/>
                </a:solidFill>
                <a:effectLst/>
                <a:latin typeface="+mn-lt"/>
                <a:ea typeface="+mn-ea"/>
                <a:cs typeface="+mn-cs"/>
              </a:rPr>
              <a:t>This is done using the Project X-Ray tools and the bitstream database generated earlier.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dirty="0">
                <a:effectLst/>
              </a:rPr>
              <a:t>• </a:t>
            </a:r>
            <a:r>
              <a:rPr lang="en-US" baseline="0" dirty="0"/>
              <a:t>With this step, the Maverick Flow phase is complete and we have a new working partial bitstream.</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2312054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b="0" i="0" kern="1200" dirty="0">
                <a:solidFill>
                  <a:schemeClr val="tx1"/>
                </a:solidFill>
                <a:effectLst/>
                <a:latin typeface="+mn-lt"/>
                <a:ea typeface="+mn-ea"/>
                <a:cs typeface="+mn-cs"/>
              </a:rPr>
              <a:t>To test and evaluate our work, we created a static design, following the steps of the static design phase I explained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with a single PR region and a set of small benchmarks to fit within a PR region that was made up 8 columns by 50 rows of CLB and interconnect tiles. </a:t>
            </a:r>
            <a:endParaRPr lang="en-US" sz="1200" b="0" i="0"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334330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sz="1200" b="0" i="0" kern="1200" dirty="0">
                <a:solidFill>
                  <a:schemeClr val="tx1"/>
                </a:solidFill>
                <a:effectLst/>
                <a:latin typeface="+mn-lt"/>
                <a:ea typeface="+mn-ea"/>
                <a:cs typeface="+mn-cs"/>
              </a:rPr>
              <a:t>We then tested the Maverick Flow phase on the PYNQ-Z1 board, which has a ZYNQ SoC with an ARM processor and 512 MB of 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baseline="0" dirty="0"/>
              <a:t>In our tests, we ran the Maverick flow on the Zynq’s ARM processor and programmed the resulting bitstreams directly to the Zynq’s FPGA.</a:t>
            </a:r>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17</a:t>
            </a:fld>
            <a:endParaRPr lang="en-US"/>
          </a:p>
        </p:txBody>
      </p:sp>
    </p:spTree>
    <p:extLst>
      <p:ext uri="{BB962C8B-B14F-4D97-AF65-F5344CB8AC3E}">
        <p14:creationId xmlns:p14="http://schemas.microsoft.com/office/powerpoint/2010/main" val="207217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dirty="0"/>
              <a:t>This video shows a </a:t>
            </a:r>
            <a:r>
              <a:rPr lang="en-US" dirty="0" err="1"/>
              <a:t>Jupyter</a:t>
            </a:r>
            <a:r>
              <a:rPr lang="en-US" dirty="0"/>
              <a:t> notebook we created being accessed through a web server running on the PYNQ-Z1’s ARM processor. </a:t>
            </a:r>
          </a:p>
          <a:p>
            <a:endParaRPr lang="en-US" dirty="0"/>
          </a:p>
          <a:p>
            <a:r>
              <a:rPr lang="en-US" sz="1200" dirty="0">
                <a:effectLst/>
              </a:rPr>
              <a:t>• </a:t>
            </a:r>
            <a:r>
              <a:rPr lang="en-US" dirty="0"/>
              <a:t>This notebook lets us write Verilog for and then execute each step of the CAD flow within a web interface.</a:t>
            </a:r>
          </a:p>
          <a:p>
            <a:r>
              <a:rPr lang="en-US" dirty="0">
                <a:effectLst/>
              </a:rPr>
              <a:t> ◦ </a:t>
            </a:r>
            <a:r>
              <a:rPr lang="en-US" dirty="0"/>
              <a:t>In this instance, some Verilog for a stopwatch design is in the textbox.</a:t>
            </a:r>
          </a:p>
          <a:p>
            <a:r>
              <a:rPr lang="en-US" dirty="0">
                <a:effectLst/>
              </a:rPr>
              <a:t> ◦ </a:t>
            </a:r>
            <a:r>
              <a:rPr lang="en-US" dirty="0"/>
              <a:t>Once the Verilog is written, you can save it and then synthesize it.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sz="1200" b="0" i="0" u="none" strike="noStrike" kern="1200" cap="none" spc="0" normalizeH="0" baseline="0" noProof="0" smtClean="0">
                <a:ln>
                  <a:noFill/>
                </a:ln>
                <a:solidFill>
                  <a:srgbClr val="2D2E2D"/>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2D2E2D"/>
              </a:solidFill>
              <a:effectLst/>
              <a:uLnTx/>
              <a:uFillTx/>
              <a:latin typeface="Arial"/>
              <a:ea typeface="+mn-ea"/>
              <a:cs typeface="+mn-cs"/>
            </a:endParaRPr>
          </a:p>
        </p:txBody>
      </p:sp>
    </p:spTree>
    <p:extLst>
      <p:ext uri="{BB962C8B-B14F-4D97-AF65-F5344CB8AC3E}">
        <p14:creationId xmlns:p14="http://schemas.microsoft.com/office/powerpoint/2010/main" val="3270717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dirty="0"/>
              <a:t>Once synthesis completes, you can click a button to perform the physical implementation steps of the CAD flow, including packing, placement, and routing.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869989-EB00-4EE7-BCB5-25BDC5BB29F8}" type="slidenum">
              <a:rPr kumimoji="0" lang="en-US" sz="1200" b="0" i="0" u="none" strike="noStrike" kern="1200" cap="none" spc="0" normalizeH="0" baseline="0" noProof="0" smtClean="0">
                <a:ln>
                  <a:noFill/>
                </a:ln>
                <a:solidFill>
                  <a:srgbClr val="2D2E2D"/>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2D2E2D"/>
              </a:solidFill>
              <a:effectLst/>
              <a:uLnTx/>
              <a:uFillTx/>
              <a:latin typeface="Arial"/>
              <a:ea typeface="+mn-ea"/>
              <a:cs typeface="+mn-cs"/>
            </a:endParaRPr>
          </a:p>
        </p:txBody>
      </p:sp>
    </p:spTree>
    <p:extLst>
      <p:ext uri="{BB962C8B-B14F-4D97-AF65-F5344CB8AC3E}">
        <p14:creationId xmlns:p14="http://schemas.microsoft.com/office/powerpoint/2010/main" val="4249580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dirty="0"/>
              <a:t>And once implementation completes, we can generate a partial bitstream and then program that bitstream directly to the FPGA.</a:t>
            </a:r>
          </a:p>
          <a:p>
            <a:endParaRPr lang="en-US" dirty="0"/>
          </a:p>
          <a:p>
            <a:r>
              <a:rPr lang="en-US" sz="1200" dirty="0">
                <a:effectLst/>
              </a:rPr>
              <a:t>• </a:t>
            </a:r>
            <a:r>
              <a:rPr lang="en-US" dirty="0"/>
              <a:t>And as this video shows, it works! We are able to run this CAD flow on the PYNQ-Z1’s ARM processor and then program a working bitstream to the FPGA. </a:t>
            </a:r>
          </a:p>
          <a:p>
            <a:endParaRPr lang="en-US" dirty="0"/>
          </a:p>
          <a:p>
            <a:r>
              <a:rPr lang="en-US" sz="1200" dirty="0">
                <a:effectLst/>
              </a:rPr>
              <a:t>• </a:t>
            </a:r>
            <a:r>
              <a:rPr lang="en-US" dirty="0"/>
              <a:t>I’ll now explain how this works in much more detail.</a:t>
            </a:r>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1261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design flow is made up of two distinct phases: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first phase is called the “Static Design” phase.</a:t>
            </a:r>
          </a:p>
          <a:p>
            <a:pPr marL="171450" indent="-171450">
              <a:buFontTx/>
              <a:buChar char="-"/>
            </a:pPr>
            <a:r>
              <a:rPr lang="en-US" sz="1200" b="0" i="0" kern="1200" dirty="0">
                <a:solidFill>
                  <a:schemeClr val="tx1"/>
                </a:solidFill>
                <a:effectLst/>
                <a:latin typeface="+mn-lt"/>
                <a:ea typeface="+mn-ea"/>
                <a:cs typeface="+mn-cs"/>
              </a:rPr>
              <a:t>In this phase, we create a static design using Vivado’s partial reconfiguration flow as well as some related metadata.</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We use this metadata in the next phase of our flow, which we call the Maverick phase.</a:t>
            </a:r>
          </a:p>
          <a:p>
            <a:r>
              <a:rPr lang="en-US" sz="1200" b="0" i="0" kern="1200" dirty="0">
                <a:solidFill>
                  <a:schemeClr val="tx1"/>
                </a:solidFill>
                <a:effectLst/>
                <a:latin typeface="+mn-lt"/>
                <a:ea typeface="+mn-ea"/>
                <a:cs typeface="+mn-cs"/>
              </a:rPr>
              <a:t>- This phase can be used to compile reconfigurable modules and works through the use of third party CAD tools, including Yosys, RapidSmith2, and Project X-Ray.</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143389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We tested the five</a:t>
            </a:r>
            <a:r>
              <a:rPr lang="en-US" sz="1200" b="0" i="0" kern="1200" baseline="0" dirty="0">
                <a:solidFill>
                  <a:schemeClr val="tx1"/>
                </a:solidFill>
                <a:effectLst/>
                <a:latin typeface="+mn-lt"/>
                <a:ea typeface="+mn-ea"/>
                <a:cs typeface="+mn-cs"/>
              </a:rPr>
              <a:t> designs shown on this table.</a:t>
            </a:r>
          </a:p>
          <a:p>
            <a:endParaRPr lang="en-US" sz="1200" b="0" i="0" kern="1200" baseline="0" dirty="0">
              <a:solidFill>
                <a:schemeClr val="tx1"/>
              </a:solidFill>
              <a:effectLst/>
              <a:latin typeface="+mn-lt"/>
              <a:ea typeface="+mn-ea"/>
              <a:cs typeface="+mn-cs"/>
            </a:endParaRPr>
          </a:p>
          <a:p>
            <a:r>
              <a:rPr lang="en-US" sz="1200" dirty="0">
                <a:effectLst/>
              </a:rPr>
              <a:t>• </a:t>
            </a:r>
            <a:r>
              <a:rPr lang="en-US" sz="1200" b="0" i="0" kern="1200" baseline="0" dirty="0">
                <a:solidFill>
                  <a:schemeClr val="tx1"/>
                </a:solidFill>
                <a:effectLst/>
                <a:latin typeface="+mn-lt"/>
                <a:ea typeface="+mn-ea"/>
                <a:cs typeface="+mn-cs"/>
              </a:rPr>
              <a:t>This table shows the FPGA resource utilization for each design when compiled with Maverick and when compiled with Vivado only.</a:t>
            </a:r>
          </a:p>
          <a:p>
            <a:endParaRPr lang="en-US" sz="1200" b="0" i="0" kern="1200" baseline="0" dirty="0">
              <a:solidFill>
                <a:schemeClr val="tx1"/>
              </a:solidFill>
              <a:effectLst/>
              <a:latin typeface="+mn-lt"/>
              <a:ea typeface="+mn-ea"/>
              <a:cs typeface="+mn-cs"/>
            </a:endParaRPr>
          </a:p>
          <a:p>
            <a:r>
              <a:rPr lang="en-US" sz="1200" dirty="0">
                <a:effectLst/>
              </a:rPr>
              <a:t>• All of these designs are small designs that a student might create as part of an introductory digital design course. </a:t>
            </a:r>
          </a:p>
          <a:p>
            <a:r>
              <a:rPr lang="en-US" sz="1200" dirty="0">
                <a:effectLst/>
              </a:rPr>
              <a:t>• </a:t>
            </a:r>
            <a:r>
              <a:rPr lang="en-US" sz="1200" b="0" i="0" kern="1200" baseline="0" dirty="0">
                <a:solidFill>
                  <a:schemeClr val="tx1"/>
                </a:solidFill>
                <a:effectLst/>
                <a:latin typeface="+mn-lt"/>
                <a:ea typeface="+mn-ea"/>
                <a:cs typeface="+mn-cs"/>
              </a:rPr>
              <a:t>As the table shows, Vivado was more efficient in terms of resource utilization for every design.</a:t>
            </a:r>
          </a:p>
          <a:p>
            <a:r>
              <a:rPr lang="en-US" dirty="0">
                <a:effectLst/>
              </a:rPr>
              <a:t> ◦ </a:t>
            </a:r>
            <a:r>
              <a:rPr lang="en-US" sz="1200" dirty="0">
                <a:effectLst/>
              </a:rPr>
              <a:t>However, the point of this work wasn’t to compete with Vivado so we find these results to be acceptable for goals.</a:t>
            </a:r>
          </a:p>
          <a:p>
            <a:endParaRPr lang="en-US" sz="1200" dirty="0">
              <a:effectLst/>
            </a:endParaRPr>
          </a:p>
          <a:p>
            <a:endParaRPr lang="en-US" sz="1200" dirty="0">
              <a:effectLst/>
            </a:endParaRP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276412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dirty="0"/>
              <a:t>We</a:t>
            </a:r>
            <a:r>
              <a:rPr lang="en-US" baseline="0" dirty="0"/>
              <a:t> also measured the runtime for the Maverick flow for each design, as shown by the plot on this slide.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 </a:t>
            </a:r>
            <a:r>
              <a:rPr lang="en-US" baseline="0" dirty="0"/>
              <a:t>The largest design, the timer game, took slightly over 2 minutes to compile on the ARM. </a:t>
            </a:r>
          </a:p>
          <a:p>
            <a:endParaRPr lang="en-US" baseline="0" dirty="0"/>
          </a:p>
          <a:p>
            <a:endParaRPr lang="en-US" baseline="0" dirty="0"/>
          </a:p>
          <a:p>
            <a:r>
              <a:rPr lang="en-US" sz="1200" dirty="0">
                <a:effectLst/>
              </a:rPr>
              <a:t>• As the design sizes grew, the runtime naturally increased as well, with the RapidSmith2-based steps growing more quickly than the synthesis and bitstream generation steps.</a:t>
            </a:r>
          </a:p>
          <a:p>
            <a:r>
              <a:rPr lang="en-US" dirty="0">
                <a:effectLst/>
              </a:rPr>
              <a:t> ◦ As the plot shows, the packing and routing steps took the most time for each design, while the placer completed very quickly in comparison.</a:t>
            </a:r>
          </a:p>
          <a:p>
            <a:endParaRPr lang="en-US" baseline="0" dirty="0"/>
          </a:p>
          <a:p>
            <a:r>
              <a:rPr lang="en-US" dirty="0">
                <a:effectLst/>
              </a:rPr>
              <a:t>◦ </a:t>
            </a:r>
            <a:r>
              <a:rPr lang="en-US" baseline="0" dirty="0"/>
              <a:t>However, compiling these designs was 6-11x faster on a computer with an i7 processor.</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1591059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a:t>
            </a:r>
            <a:r>
              <a:rPr lang="en-US" sz="2800" dirty="0"/>
              <a:t>We</a:t>
            </a:r>
            <a:r>
              <a:rPr lang="en-US" sz="2800" baseline="0" dirty="0"/>
              <a:t> also measured the peak memory usage for the different steps of the Maverick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Naturally, the memory required also grew as the designs grew.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 Yosys and Project X-Ray consistently used a similar amount of memory, while RapidSmith2 required a more noticeable increase in memory for each design.</a:t>
            </a:r>
            <a:endParaRPr lang="en-US" sz="2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The largest design peaked at 230 MB for memory usage, with there being 512 MB of RAM available on the PYNQ-Z1 board.</a:t>
            </a:r>
            <a:endParaRPr lang="en-US" sz="28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RapidSmith2 likely requires the most memory for a number of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 This includes the memory needed to represent the PR region within RapidSmith2, as well as the memory needed for the data structures, such as routing graphs, created by the implementation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0" dirty="0">
              <a:effectLst/>
            </a:endParaRPr>
          </a:p>
          <a:p>
            <a:r>
              <a:rPr lang="en-US" sz="2800" baseline="0" dirty="0"/>
              <a:t>(Specifically, Yosys required 24 MB, the RapidSmith2-based programs 230 MB, and the</a:t>
            </a:r>
          </a:p>
          <a:p>
            <a:r>
              <a:rPr lang="en-US" sz="2800" baseline="0" dirty="0"/>
              <a:t>Project X-Ray tools 14 MB of RAM.)</a:t>
            </a:r>
          </a:p>
          <a:p>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aseline="0" dirty="0"/>
          </a:p>
          <a:p>
            <a:endParaRPr lang="en-US" sz="2600" dirty="0"/>
          </a:p>
          <a:p>
            <a:endParaRPr lang="en-US" sz="2400" dirty="0"/>
          </a:p>
        </p:txBody>
      </p:sp>
      <p:sp>
        <p:nvSpPr>
          <p:cNvPr id="4" name="Slide Number Placeholder 3"/>
          <p:cNvSpPr>
            <a:spLocks noGrp="1"/>
          </p:cNvSpPr>
          <p:nvPr>
            <p:ph type="sldNum" sz="quarter" idx="10"/>
          </p:nvPr>
        </p:nvSpPr>
        <p:spPr/>
        <p:txBody>
          <a:bodyPr/>
          <a:lstStyle/>
          <a:p>
            <a:fld id="{82869989-EB00-4EE7-BCB5-25BDC5BB29F8}" type="slidenum">
              <a:rPr lang="en-US" smtClean="0"/>
              <a:t>23</a:t>
            </a:fld>
            <a:endParaRPr lang="en-US"/>
          </a:p>
        </p:txBody>
      </p:sp>
    </p:spTree>
    <p:extLst>
      <p:ext uri="{BB962C8B-B14F-4D97-AF65-F5344CB8AC3E}">
        <p14:creationId xmlns:p14="http://schemas.microsoft.com/office/powerpoint/2010/main" val="3902150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To summarize, with Maverick we have created a non-vendor CAD flow for reconfigurable modules.</a:t>
            </a:r>
          </a:p>
          <a:p>
            <a:r>
              <a:rPr lang="en-US" sz="1200" dirty="0">
                <a:effectLst/>
              </a:rPr>
              <a:t>• We have successfully tested and generated working partial bitstreams for several designs, such as the stopwatch design shown on the right.</a:t>
            </a:r>
          </a:p>
          <a:p>
            <a:endParaRPr lang="en-US" sz="1200" dirty="0">
              <a:effectLst/>
            </a:endParaRPr>
          </a:p>
          <a:p>
            <a:r>
              <a:rPr lang="en-US" sz="1200" dirty="0">
                <a:effectLst/>
              </a:rPr>
              <a:t>• In addition to simply improving the performance and utilization results of our tools, we have several other ideas for future work.</a:t>
            </a:r>
          </a:p>
          <a:p>
            <a:r>
              <a:rPr lang="en-US" sz="1200" dirty="0">
                <a:effectLst/>
              </a:rPr>
              <a:t> ◦ First, many of the tools Maverick relies on are already open sourced and available for download.</a:t>
            </a:r>
          </a:p>
          <a:p>
            <a:r>
              <a:rPr lang="en-US" sz="1200" dirty="0">
                <a:effectLst/>
              </a:rPr>
              <a:t>However, there are a few portions remaining, such as the router, that we hope to open source in the near future. These tools will be available on the BYU configurable Computing Lab </a:t>
            </a:r>
            <a:r>
              <a:rPr lang="en-US" sz="1200" dirty="0" err="1">
                <a:effectLst/>
              </a:rPr>
              <a:t>github</a:t>
            </a:r>
            <a:r>
              <a:rPr lang="en-US" sz="1200" dirty="0">
                <a:effectLst/>
              </a:rPr>
              <a:t> page, which I have a link for on this slide.</a:t>
            </a:r>
          </a:p>
          <a:p>
            <a:r>
              <a:rPr lang="en-US" sz="1200" dirty="0">
                <a:effectLst/>
              </a:rPr>
              <a:t> ◦ Additionally, future work could involve adding support for a larger subset of the Xilinx 7-Series family of devices.</a:t>
            </a:r>
          </a:p>
          <a:p>
            <a:r>
              <a:rPr lang="en-US" sz="1200" dirty="0">
                <a:effectLst/>
              </a:rPr>
              <a:t> ◦ Finally, we plan on investigating integrating Maverick more with PYNQ and the </a:t>
            </a:r>
            <a:r>
              <a:rPr lang="en-US" sz="1200" dirty="0" err="1">
                <a:effectLst/>
              </a:rPr>
              <a:t>Jupyter</a:t>
            </a:r>
            <a:r>
              <a:rPr lang="en-US" sz="1200" dirty="0">
                <a:effectLst/>
              </a:rPr>
              <a:t> Notebook to create a stand-alone educational system.</a:t>
            </a:r>
          </a:p>
          <a:p>
            <a:endParaRPr lang="en-US" sz="1200" dirty="0">
              <a:effectLst/>
            </a:endParaRPr>
          </a:p>
          <a:p>
            <a:r>
              <a:rPr lang="en-US" sz="1200" dirty="0">
                <a:effectLst/>
              </a:rPr>
              <a:t>Thank you. Are there any questions?</a:t>
            </a:r>
            <a:endParaRPr lang="en-US" dirty="0"/>
          </a:p>
          <a:p>
            <a:endParaRPr lang="en-US" dirty="0"/>
          </a:p>
          <a:p>
            <a:r>
              <a:rPr lang="en-US" dirty="0"/>
              <a:t>Should I put </a:t>
            </a:r>
            <a:r>
              <a:rPr lang="en-US" dirty="0" err="1"/>
              <a:t>github</a:t>
            </a:r>
            <a:r>
              <a:rPr lang="en-US" dirty="0"/>
              <a:t> links somewhere?</a:t>
            </a:r>
          </a:p>
        </p:txBody>
      </p:sp>
      <p:sp>
        <p:nvSpPr>
          <p:cNvPr id="4" name="Slide Number Placeholder 3"/>
          <p:cNvSpPr>
            <a:spLocks noGrp="1"/>
          </p:cNvSpPr>
          <p:nvPr>
            <p:ph type="sldNum" sz="quarter" idx="10"/>
          </p:nvPr>
        </p:nvSpPr>
        <p:spPr/>
        <p:txBody>
          <a:bodyPr/>
          <a:lstStyle/>
          <a:p>
            <a:fld id="{82869989-EB00-4EE7-BCB5-25BDC5BB29F8}" type="slidenum">
              <a:rPr lang="en-US" smtClean="0"/>
              <a:t>24</a:t>
            </a:fld>
            <a:endParaRPr lang="en-US"/>
          </a:p>
        </p:txBody>
      </p:sp>
    </p:spTree>
    <p:extLst>
      <p:ext uri="{BB962C8B-B14F-4D97-AF65-F5344CB8AC3E}">
        <p14:creationId xmlns:p14="http://schemas.microsoft.com/office/powerpoint/2010/main" val="425052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effectLst/>
              </a:rPr>
              <a:t>• </a:t>
            </a:r>
            <a:r>
              <a:rPr lang="en-US" dirty="0"/>
              <a:t>To do this, Maverick uses and extends some 3</a:t>
            </a:r>
            <a:r>
              <a:rPr lang="en-US" baseline="30000" dirty="0"/>
              <a:t>rd</a:t>
            </a:r>
            <a:r>
              <a:rPr lang="en-US" dirty="0"/>
              <a:t> Party CAD tools.</a:t>
            </a:r>
          </a:p>
          <a:p>
            <a:pPr marL="0" indent="0">
              <a:buFontTx/>
              <a:buNone/>
            </a:pPr>
            <a:endParaRPr lang="en-US" dirty="0"/>
          </a:p>
          <a:p>
            <a:pPr marL="0" indent="0">
              <a:buFontTx/>
              <a:buNone/>
            </a:pPr>
            <a:r>
              <a:rPr lang="en-US" dirty="0"/>
              <a:t>• There are now several 3</a:t>
            </a:r>
            <a:r>
              <a:rPr lang="en-US" baseline="30000" dirty="0"/>
              <a:t>rd</a:t>
            </a:r>
            <a:r>
              <a:rPr lang="en-US" dirty="0"/>
              <a:t> Party CAD tools available.</a:t>
            </a:r>
          </a:p>
          <a:p>
            <a:pPr marL="0" indent="0">
              <a:buFontTx/>
              <a:buNone/>
            </a:pPr>
            <a:r>
              <a:rPr lang="en-US" sz="1200" dirty="0">
                <a:effectLst/>
              </a:rPr>
              <a:t>• Some of these tools are cooperative frameworks that can interface with the vendor tools. </a:t>
            </a:r>
          </a:p>
          <a:p>
            <a:pPr marL="0" indent="0">
              <a:buFontTx/>
              <a:buNone/>
            </a:pPr>
            <a:r>
              <a:rPr lang="en-US" sz="1200" dirty="0">
                <a:effectLst/>
              </a:rPr>
              <a:t>• These cooperative tools are usually used to make some adjustments to a design implementation and the vendor tools are used for the rest of the CAD flow.</a:t>
            </a:r>
          </a:p>
          <a:p>
            <a:pPr marL="0" indent="0">
              <a:buFontTx/>
              <a:buNone/>
            </a:pPr>
            <a:endParaRPr lang="en-US" sz="1200" dirty="0">
              <a:effectLst/>
            </a:endParaRPr>
          </a:p>
          <a:p>
            <a:pPr marL="0" indent="0">
              <a:buFontTx/>
              <a:buNone/>
            </a:pPr>
            <a:r>
              <a:rPr lang="en-US" sz="1200" dirty="0">
                <a:effectLst/>
              </a:rPr>
              <a:t>• There are also tools </a:t>
            </a:r>
            <a:r>
              <a:rPr lang="en-US" dirty="0"/>
              <a:t>that are more stand-alone in nature. </a:t>
            </a:r>
          </a:p>
          <a:p>
            <a:pPr marL="0" indent="0">
              <a:buFontTx/>
              <a:buNone/>
            </a:pPr>
            <a:r>
              <a:rPr lang="en-US" dirty="0">
                <a:effectLst/>
              </a:rPr>
              <a:t>   ◦ </a:t>
            </a:r>
            <a:r>
              <a:rPr lang="en-US" dirty="0"/>
              <a:t>These tools typically do not or cannot interface with the vendor tools and are used to replace a portion of the CAD flow or the entire CAD flow provided by the Vendors.</a:t>
            </a:r>
          </a:p>
          <a:p>
            <a:pPr marL="0" indent="0">
              <a:buFontTx/>
              <a:buNone/>
            </a:pPr>
            <a:endParaRPr lang="en-US" dirty="0"/>
          </a:p>
          <a:p>
            <a:pPr marL="0" indent="0">
              <a:buFontTx/>
              <a:buNone/>
            </a:pPr>
            <a:r>
              <a:rPr lang="en-US" sz="1200" dirty="0">
                <a:effectLst/>
              </a:rPr>
              <a:t>• </a:t>
            </a:r>
            <a:r>
              <a:rPr lang="en-US" dirty="0"/>
              <a:t>Maverick uses and extends a combination of these tools. Specifically, it uses Yosys for synthesis, RapidSmith2 for the physical implementation steps, and Project X-Ray for the bitstream generation step of the CAD flow.</a:t>
            </a:r>
          </a:p>
        </p:txBody>
      </p:sp>
      <p:sp>
        <p:nvSpPr>
          <p:cNvPr id="4" name="Slide Number Placeholder 3"/>
          <p:cNvSpPr>
            <a:spLocks noGrp="1"/>
          </p:cNvSpPr>
          <p:nvPr>
            <p:ph type="sldNum" sz="quarter" idx="5"/>
          </p:nvPr>
        </p:nvSpPr>
        <p:spPr/>
        <p:txBody>
          <a:bodyPr/>
          <a:lstStyle/>
          <a:p>
            <a:fld id="{82869989-EB00-4EE7-BCB5-25BDC5BB29F8}" type="slidenum">
              <a:rPr lang="en-US" smtClean="0"/>
              <a:t>25</a:t>
            </a:fld>
            <a:endParaRPr lang="en-US"/>
          </a:p>
        </p:txBody>
      </p:sp>
    </p:spTree>
    <p:extLst>
      <p:ext uri="{BB962C8B-B14F-4D97-AF65-F5344CB8AC3E}">
        <p14:creationId xmlns:p14="http://schemas.microsoft.com/office/powerpoint/2010/main" val="4079335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effectLst/>
              </a:rPr>
              <a:t> • </a:t>
            </a:r>
            <a:r>
              <a:rPr lang="en-US" sz="2200" dirty="0"/>
              <a:t>First off, we use partial reconfiguration in this flow.</a:t>
            </a:r>
          </a:p>
          <a:p>
            <a:r>
              <a:rPr lang="en-US" sz="2400" dirty="0">
                <a:effectLst/>
              </a:rPr>
              <a:t>• </a:t>
            </a:r>
            <a:r>
              <a:rPr lang="en-US" sz="2200" dirty="0"/>
              <a:t>The bitstream we generated and programmed in the video I just showed you was a partial bitstream.</a:t>
            </a:r>
          </a:p>
          <a:p>
            <a:endParaRPr lang="en-US" sz="2200" dirty="0"/>
          </a:p>
          <a:p>
            <a:r>
              <a:rPr lang="en-US" sz="2400" dirty="0">
                <a:effectLst/>
              </a:rPr>
              <a:t>• </a:t>
            </a:r>
            <a:r>
              <a:rPr lang="en-US" sz="2200" dirty="0"/>
              <a:t>Vivado takes a slot-based approach to partial reconfiguration.</a:t>
            </a:r>
          </a:p>
          <a:p>
            <a:r>
              <a:rPr lang="en-US" sz="2400" dirty="0">
                <a:effectLst/>
              </a:rPr>
              <a:t>• </a:t>
            </a:r>
            <a:r>
              <a:rPr lang="en-US" sz="2200" dirty="0"/>
              <a:t>In this approach, you define a static region which typically contains unchanging circuitry such as external I/O interfaces and you also define one or more PR regions.</a:t>
            </a:r>
          </a:p>
          <a:p>
            <a:r>
              <a:rPr lang="en-US" sz="2400" dirty="0">
                <a:effectLst/>
              </a:rPr>
              <a:t>• You can swap reconfigurable modules in and out of these PR regions at runtime.</a:t>
            </a:r>
          </a:p>
          <a:p>
            <a:r>
              <a:rPr lang="en-US" sz="2400" dirty="0">
                <a:effectLst/>
              </a:rPr>
              <a:t>• In Vivado you lock down this static design and implement all of your reconfigurable modules within that context.</a:t>
            </a:r>
          </a:p>
          <a:p>
            <a:endParaRPr lang="en-US" sz="2400" dirty="0">
              <a:effectLst/>
            </a:endParaRPr>
          </a:p>
          <a:p>
            <a:r>
              <a:rPr lang="en-US" sz="2400" dirty="0">
                <a:effectLst/>
              </a:rPr>
              <a:t>• In Maverick, we separate the initial static design creation from later reconfigurable module creation.</a:t>
            </a:r>
          </a:p>
          <a:p>
            <a:r>
              <a:rPr lang="en-US" sz="2000" dirty="0">
                <a:effectLst/>
              </a:rPr>
              <a:t>• We still create the initial static design within Vivado, but once this is done, we can compile later reconfigurable modules independently of Vivado.</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422988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“Static Design Phase” can be further broken into three distinct steps.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1408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dirty="0">
              <a:effectLst/>
            </a:endParaRPr>
          </a:p>
          <a:p>
            <a:pPr marL="0" indent="0">
              <a:buFontTx/>
              <a:buNone/>
            </a:pPr>
            <a:r>
              <a:rPr lang="en-US" sz="1200" dirty="0">
                <a:effectLst/>
              </a:rPr>
              <a:t>After creating a static design with Vivado, we save an initial partial bitstream for later use.</a:t>
            </a:r>
          </a:p>
          <a:p>
            <a:endParaRPr lang="en-US" sz="1200" b="0" i="0" kern="1200" dirty="0">
              <a:solidFill>
                <a:schemeClr val="tx1"/>
              </a:solidFill>
              <a:effectLst/>
              <a:latin typeface="+mn-lt"/>
              <a:ea typeface="+mn-ea"/>
              <a:cs typeface="+mn-cs"/>
            </a:endParaRPr>
          </a:p>
          <a:p>
            <a:r>
              <a:rPr lang="en-US" sz="1200" dirty="0">
                <a:effectLst/>
              </a:rPr>
              <a:t>• </a:t>
            </a:r>
            <a:r>
              <a:rPr lang="en-US" sz="1200" b="0" i="0" kern="1200" dirty="0">
                <a:solidFill>
                  <a:schemeClr val="tx1"/>
                </a:solidFill>
                <a:effectLst/>
                <a:latin typeface="+mn-lt"/>
                <a:ea typeface="+mn-ea"/>
                <a:cs typeface="+mn-cs"/>
              </a:rPr>
              <a:t>Importantly, we then export a list of static resources that cannot be used by reconfigurable modules.</a:t>
            </a:r>
          </a:p>
          <a:p>
            <a:pPr marL="171450" indent="-171450">
              <a:buFontTx/>
              <a:buChar char="-"/>
            </a:pPr>
            <a:r>
              <a:rPr lang="en-US" sz="1200" b="0" i="0" kern="1200" dirty="0">
                <a:solidFill>
                  <a:schemeClr val="tx1"/>
                </a:solidFill>
                <a:effectLst/>
                <a:latin typeface="+mn-lt"/>
                <a:ea typeface="+mn-ea"/>
                <a:cs typeface="+mn-cs"/>
              </a:rPr>
              <a:t>When you create a static design in Vivado, it’s possible that it will use routing resources contained within the PR region for static logic. </a:t>
            </a:r>
          </a:p>
          <a:p>
            <a:pPr marL="171450" indent="-171450">
              <a:buFontTx/>
              <a:buChar char="-"/>
            </a:pPr>
            <a:r>
              <a:rPr lang="en-US" sz="1200" b="0" i="0" kern="1200" dirty="0">
                <a:solidFill>
                  <a:schemeClr val="tx1"/>
                </a:solidFill>
                <a:effectLst/>
                <a:latin typeface="+mn-lt"/>
                <a:ea typeface="+mn-ea"/>
                <a:cs typeface="+mn-cs"/>
              </a:rPr>
              <a:t>These may either be wire segments or entire sites that Vivado routes through. </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dirty="0">
                <a:effectLst/>
              </a:rPr>
              <a:t>•</a:t>
            </a:r>
            <a:r>
              <a:rPr lang="en-US" sz="1200" b="0" i="0" kern="1200" dirty="0">
                <a:solidFill>
                  <a:schemeClr val="tx1"/>
                </a:solidFill>
                <a:effectLst/>
                <a:latin typeface="+mn-lt"/>
                <a:ea typeface="+mn-ea"/>
                <a:cs typeface="+mn-cs"/>
              </a:rPr>
              <a:t> We also have to save information about partition pins.</a:t>
            </a:r>
          </a:p>
          <a:p>
            <a:pPr marL="171450" indent="-171450">
              <a:buFontTx/>
              <a:buChar char="-"/>
            </a:pPr>
            <a:r>
              <a:rPr lang="en-US" sz="1200" b="0" i="0" kern="1200" dirty="0">
                <a:solidFill>
                  <a:schemeClr val="tx1"/>
                </a:solidFill>
                <a:effectLst/>
                <a:latin typeface="+mn-lt"/>
                <a:ea typeface="+mn-ea"/>
                <a:cs typeface="+mn-cs"/>
              </a:rPr>
              <a:t>Partition pins are the points at which the static and reconfigurable logic interface. </a:t>
            </a:r>
          </a:p>
          <a:p>
            <a:pPr marL="171450" indent="-171450">
              <a:buFontTx/>
              <a:buChar char="-"/>
            </a:pPr>
            <a:r>
              <a:rPr lang="en-US" sz="1200" b="0" i="0" kern="1200" dirty="0">
                <a:solidFill>
                  <a:schemeClr val="tx1"/>
                </a:solidFill>
                <a:effectLst/>
                <a:latin typeface="+mn-lt"/>
                <a:ea typeface="+mn-ea"/>
                <a:cs typeface="+mn-cs"/>
              </a:rPr>
              <a:t>Physically, they are wire segments located within the PR region.</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dirty="0">
                <a:effectLst/>
              </a:rPr>
              <a:t>• </a:t>
            </a:r>
            <a:r>
              <a:rPr lang="en-US" sz="1200" b="0" i="0" kern="1200" dirty="0">
                <a:solidFill>
                  <a:schemeClr val="tx1"/>
                </a:solidFill>
                <a:effectLst/>
                <a:latin typeface="+mn-lt"/>
                <a:ea typeface="+mn-ea"/>
                <a:cs typeface="+mn-cs"/>
              </a:rPr>
              <a:t>So, we use Vivado’s TCL interface to create and save a list of all of these partition pins and how they have been routed to by the static design.</a:t>
            </a:r>
          </a:p>
          <a:p>
            <a:pPr marL="0" indent="0">
              <a:buFontTx/>
              <a:buNone/>
            </a:pPr>
            <a:endParaRPr lang="en-US" sz="1200" b="0" i="0" kern="1200" dirty="0">
              <a:solidFill>
                <a:schemeClr val="tx1"/>
              </a:solidFill>
              <a:effectLst/>
              <a:latin typeface="+mn-lt"/>
              <a:ea typeface="+mn-ea"/>
              <a:cs typeface="+mn-cs"/>
            </a:endParaRPr>
          </a:p>
          <a:p>
            <a:r>
              <a:rPr lang="en-US" sz="1200" dirty="0">
                <a:effectLst/>
              </a:rPr>
              <a:t>In the first step, we use Vivado’s partial reconfiguration flow.</a:t>
            </a:r>
          </a:p>
          <a:p>
            <a:pPr marL="171450" indent="-171450">
              <a:buFontTx/>
              <a:buChar char="-"/>
            </a:pPr>
            <a:r>
              <a:rPr lang="en-US" sz="1200" dirty="0">
                <a:effectLst/>
              </a:rPr>
              <a:t>Vivado takes a slot-based approach to partial reconfiguration, where you define a static region containing unchanging circuitry and one or more PR regions, where you can swap reconfigurable modules in and out at run time.</a:t>
            </a:r>
          </a:p>
          <a:p>
            <a:pPr marL="0" indent="0">
              <a:buFontTx/>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466666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In this step, we create a partial device model for use within RapidSmith2.</a:t>
            </a:r>
          </a:p>
          <a:p>
            <a:endParaRPr lang="en-US" sz="1200" b="0" i="0" kern="1200" dirty="0">
              <a:solidFill>
                <a:schemeClr val="tx1"/>
              </a:solidFill>
              <a:effectLst/>
              <a:latin typeface="+mn-lt"/>
              <a:ea typeface="+mn-ea"/>
              <a:cs typeface="+mn-cs"/>
            </a:endParaRPr>
          </a:p>
          <a:p>
            <a:r>
              <a:rPr lang="en-US" sz="1200" dirty="0">
                <a:effectLst/>
              </a:rPr>
              <a:t>• </a:t>
            </a:r>
            <a:r>
              <a:rPr lang="en-US" sz="1200" b="0" i="0" kern="1200" dirty="0">
                <a:solidFill>
                  <a:schemeClr val="tx1"/>
                </a:solidFill>
                <a:effectLst/>
                <a:latin typeface="+mn-lt"/>
                <a:ea typeface="+mn-ea"/>
                <a:cs typeface="+mn-cs"/>
              </a:rPr>
              <a:t>RapidSmith2 normally uses device files that model full devices.</a:t>
            </a:r>
          </a:p>
          <a:p>
            <a:endParaRPr lang="en-US" sz="1200" b="0" i="0" kern="1200" dirty="0">
              <a:solidFill>
                <a:schemeClr val="tx1"/>
              </a:solidFill>
              <a:effectLst/>
              <a:latin typeface="+mn-lt"/>
              <a:ea typeface="+mn-ea"/>
              <a:cs typeface="+mn-cs"/>
            </a:endParaRPr>
          </a:p>
          <a:p>
            <a:r>
              <a:rPr lang="en-US" sz="1200" dirty="0">
                <a:effectLst/>
              </a:rPr>
              <a:t>• But for this work, we created a partial device generator that generates a device file that represents only a PR region’s resources. </a:t>
            </a:r>
          </a:p>
          <a:p>
            <a:r>
              <a:rPr lang="en-US" dirty="0">
                <a:effectLst/>
              </a:rPr>
              <a:t> ◦ This allows us to treat a PR region as its own mini-device within RapidSmith2.</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948828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effectLst/>
              </a:rPr>
              <a:t>• </a:t>
            </a:r>
            <a:r>
              <a:rPr lang="en-US" sz="1200" b="0" i="0" kern="1200" dirty="0">
                <a:solidFill>
                  <a:schemeClr val="tx1"/>
                </a:solidFill>
                <a:effectLst/>
                <a:latin typeface="+mn-lt"/>
                <a:ea typeface="+mn-ea"/>
                <a:cs typeface="+mn-cs"/>
              </a:rPr>
              <a:t>Project X-Ray is an open-source project that aims to document the Xilinx 7-Series bitstream format. </a:t>
            </a:r>
          </a:p>
          <a:p>
            <a:pPr marL="0" indent="0">
              <a:buFontTx/>
              <a:buNone/>
            </a:pPr>
            <a:r>
              <a:rPr lang="en-US" dirty="0">
                <a:effectLst/>
              </a:rPr>
              <a:t> ◦ </a:t>
            </a:r>
            <a:r>
              <a:rPr lang="en-US" sz="1200" b="0" i="0" kern="1200" dirty="0">
                <a:solidFill>
                  <a:schemeClr val="tx1"/>
                </a:solidFill>
                <a:effectLst/>
                <a:latin typeface="+mn-lt"/>
                <a:ea typeface="+mn-ea"/>
                <a:cs typeface="+mn-cs"/>
              </a:rPr>
              <a:t>It can be used to generate bitstream databases that map certain device features to bits in the bitstream.</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indent="0">
              <a:buFontTx/>
              <a:buNone/>
            </a:pPr>
            <a:r>
              <a:rPr lang="en-US" sz="1200" dirty="0">
                <a:effectLst/>
              </a:rPr>
              <a:t>• </a:t>
            </a:r>
            <a:r>
              <a:rPr lang="en-US" sz="1200" b="0" i="0" kern="1200" dirty="0">
                <a:solidFill>
                  <a:schemeClr val="tx1"/>
                </a:solidFill>
                <a:effectLst/>
                <a:latin typeface="+mn-lt"/>
                <a:ea typeface="+mn-ea"/>
                <a:cs typeface="+mn-cs"/>
              </a:rPr>
              <a:t>At the time of this work, Project X-Ray only targeted an Artix7 FPGA.</a:t>
            </a:r>
          </a:p>
          <a:p>
            <a:pPr marL="0" indent="0">
              <a:buFontTx/>
              <a:buNone/>
            </a:pPr>
            <a:r>
              <a:rPr lang="en-US" dirty="0">
                <a:effectLst/>
              </a:rPr>
              <a:t> ◦ </a:t>
            </a:r>
            <a:r>
              <a:rPr lang="en-US" sz="1200" b="0" i="0" kern="1200" dirty="0">
                <a:solidFill>
                  <a:schemeClr val="tx1"/>
                </a:solidFill>
                <a:effectLst/>
                <a:latin typeface="+mn-lt"/>
                <a:ea typeface="+mn-ea"/>
                <a:cs typeface="+mn-cs"/>
              </a:rPr>
              <a:t>For Maverick, we extended X-Ray to also work for Zynq FPGAs. </a:t>
            </a:r>
          </a:p>
          <a:p>
            <a:pPr marL="0" indent="0">
              <a:buFontTx/>
              <a:buNone/>
            </a:pPr>
            <a:r>
              <a:rPr lang="en-US" dirty="0">
                <a:effectLst/>
              </a:rPr>
              <a:t> ◦ </a:t>
            </a:r>
            <a:r>
              <a:rPr lang="en-US" sz="1200" b="0" i="0" kern="1200" dirty="0">
                <a:solidFill>
                  <a:schemeClr val="tx1"/>
                </a:solidFill>
                <a:effectLst/>
                <a:latin typeface="+mn-lt"/>
                <a:ea typeface="+mn-ea"/>
                <a:cs typeface="+mn-cs"/>
              </a:rPr>
              <a:t>We specifically targeted the ZYNQ on the PYNQ-Z1.</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697110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have now produced the necessary data for the Maverick Flow Phase…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35519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effectLst/>
              </a:rPr>
              <a:t>• </a:t>
            </a:r>
            <a:r>
              <a:rPr lang="en-US" sz="1200" b="0" i="0" kern="1200" dirty="0">
                <a:solidFill>
                  <a:schemeClr val="tx1"/>
                </a:solidFill>
                <a:effectLst/>
                <a:latin typeface="+mn-lt"/>
                <a:ea typeface="+mn-ea"/>
                <a:cs typeface="+mn-cs"/>
              </a:rPr>
              <a:t>Once the static design phase has been completed, we have all the necessary information for </a:t>
            </a:r>
            <a:r>
              <a:rPr lang="en-US" sz="1200" b="1" i="0" kern="1200" dirty="0">
                <a:solidFill>
                  <a:schemeClr val="tx1"/>
                </a:solidFill>
                <a:effectLst/>
                <a:latin typeface="+mn-lt"/>
                <a:ea typeface="+mn-ea"/>
                <a:cs typeface="+mn-cs"/>
              </a:rPr>
              <a:t>the Maverick flow to generate new partial bitstreams for placed and routed designs within the PR region. </a:t>
            </a:r>
          </a:p>
          <a:p>
            <a:pPr marL="0" indent="0">
              <a:buFontTx/>
              <a:buNone/>
            </a:pPr>
            <a:r>
              <a:rPr lang="en-US" dirty="0">
                <a:effectLst/>
              </a:rPr>
              <a:t>  ◦ </a:t>
            </a:r>
            <a:r>
              <a:rPr lang="en-US" sz="1200" b="0" i="0" kern="1200" dirty="0">
                <a:solidFill>
                  <a:schemeClr val="tx1"/>
                </a:solidFill>
                <a:effectLst/>
                <a:latin typeface="+mn-lt"/>
                <a:ea typeface="+mn-ea"/>
                <a:cs typeface="+mn-cs"/>
              </a:rPr>
              <a:t>This phase can either take place on a Workstation or an embedded platform.</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77033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 </a:t>
            </a:r>
            <a:r>
              <a:rPr lang="en-US" sz="1200" b="0" i="0" kern="1200" dirty="0">
                <a:solidFill>
                  <a:schemeClr val="tx1"/>
                </a:solidFill>
                <a:effectLst/>
                <a:latin typeface="+mn-lt"/>
                <a:ea typeface="+mn-ea"/>
                <a:cs typeface="+mn-cs"/>
              </a:rPr>
              <a:t>Yosys, which has already been discussed today, is first used for Synthesis and tech-mapping.</a:t>
            </a:r>
          </a:p>
          <a:p>
            <a:endParaRPr lang="en-US" sz="1200" b="0" i="0" kern="1200" dirty="0">
              <a:solidFill>
                <a:schemeClr val="tx1"/>
              </a:solidFill>
              <a:effectLst/>
              <a:latin typeface="+mn-lt"/>
              <a:ea typeface="+mn-ea"/>
              <a:cs typeface="+mn-cs"/>
            </a:endParaRPr>
          </a:p>
          <a:p>
            <a:r>
              <a:rPr lang="en-US" sz="1200" dirty="0">
                <a:effectLst/>
              </a:rPr>
              <a:t>• </a:t>
            </a:r>
            <a:r>
              <a:rPr lang="en-US" sz="1200" b="0" i="0" kern="1200" dirty="0">
                <a:solidFill>
                  <a:schemeClr val="tx1"/>
                </a:solidFill>
                <a:effectLst/>
                <a:latin typeface="+mn-lt"/>
                <a:ea typeface="+mn-ea"/>
                <a:cs typeface="+mn-cs"/>
              </a:rPr>
              <a:t>At the time of this work, Yosys did not support the full set of 7-Series device features.</a:t>
            </a:r>
          </a:p>
          <a:p>
            <a:r>
              <a:rPr lang="en-US" dirty="0">
                <a:effectLst/>
              </a:rPr>
              <a:t>  ◦ So, we currently only map to slice structures in the Maverick flow, though this can be changed in the future.</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89462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2712374"/>
            <a:ext cx="9604310" cy="633311"/>
          </a:xfrm>
        </p:spPr>
        <p:txBody>
          <a:bodyPr anchor="b">
            <a:normAutofit/>
          </a:bodyPr>
          <a:lstStyle>
            <a:lvl1pPr algn="l">
              <a:lnSpc>
                <a:spcPct val="76000"/>
              </a:lnSpc>
              <a:defRPr sz="3900" cap="none"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293845" y="348047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334723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A331D2F-FA8C-46B3-B81F-1A3D6948CAF3}" type="datetime1">
              <a:rPr lang="en-US" smtClean="0"/>
              <a:t>4/28/2019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07680FE-3703-4F29-8DE7-40E3A774E808}" type="datetime1">
              <a:rPr lang="en-US" smtClean="0"/>
              <a:t>4/28/2019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a:t>Click to edit Master title style</a:t>
            </a:r>
          </a:p>
        </p:txBody>
      </p:sp>
      <p:sp>
        <p:nvSpPr>
          <p:cNvPr id="3" name="Content Placeholder 2"/>
          <p:cNvSpPr>
            <a:spLocks noGrp="1"/>
          </p:cNvSpPr>
          <p:nvPr>
            <p:ph idx="1"/>
          </p:nvPr>
        </p:nvSpPr>
        <p:spPr>
          <a:xfrm>
            <a:off x="609600" y="1409700"/>
            <a:ext cx="10972800" cy="4470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115B7FA2-B96C-4F37-83F5-67E819D4F719}" type="datetime1">
              <a:rPr lang="en-US" smtClean="0"/>
              <a:t>4/28/2019</a:t>
            </a:fld>
            <a:endParaRPr lang="en-US"/>
          </a:p>
        </p:txBody>
      </p:sp>
      <p:sp>
        <p:nvSpPr>
          <p:cNvPr id="6" name="Slide Number Placeholder 5"/>
          <p:cNvSpPr>
            <a:spLocks noGrp="1"/>
          </p:cNvSpPr>
          <p:nvPr>
            <p:ph type="sldNum" sz="quarter" idx="12"/>
          </p:nvPr>
        </p:nvSpPr>
        <p:spPr>
          <a:xfrm>
            <a:off x="5804440" y="6449847"/>
            <a:ext cx="504464" cy="222436"/>
          </a:xfrm>
        </p:spPr>
        <p:txBody>
          <a:bodyPr/>
          <a:lstStyle>
            <a:lvl1pPr>
              <a:defRPr sz="2000"/>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D9F27966-4737-444D-B962-298CE97A54A0}" type="datetime1">
              <a:rPr lang="en-US" smtClean="0"/>
              <a:t>4/28/2019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8A5F3863-70B2-422B-871E-B53CCF0AE562}" type="datetime1">
              <a:rPr lang="en-US" smtClean="0"/>
              <a:t>4/28/2019</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B45D991-2EAC-4289-974A-103503A9F0A5}" type="datetime1">
              <a:rPr lang="en-US" smtClean="0"/>
              <a:t>4/28/2019</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CEC3B099-0BD2-4BD8-8ACA-817E50EAA583}" type="datetime1">
              <a:rPr lang="en-US" smtClean="0"/>
              <a:t>4/28/2019</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22AFA711-7285-4323-A35E-DEA224E11D9C}" type="datetime1">
              <a:rPr lang="en-US" smtClean="0"/>
              <a:t>4/28/2019</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44500"/>
            <a:ext cx="10972800" cy="7874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498601"/>
            <a:ext cx="10972800" cy="4292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245844"/>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3860120" y="6709208"/>
            <a:ext cx="3777304"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7745058" y="6687597"/>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67A76356-5E82-4BF5-B2B6-FDC6BDDE4670}" type="datetime1">
              <a:rPr lang="en-US" smtClean="0"/>
              <a:t>4/28/2019</a:t>
            </a:fld>
            <a:endParaRPr lang="en-US" dirty="0"/>
          </a:p>
        </p:txBody>
      </p:sp>
      <p:sp>
        <p:nvSpPr>
          <p:cNvPr id="6" name="Slide Number Placeholder 5"/>
          <p:cNvSpPr>
            <a:spLocks noGrp="1"/>
          </p:cNvSpPr>
          <p:nvPr>
            <p:ph type="sldNum" sz="quarter" idx="4"/>
          </p:nvPr>
        </p:nvSpPr>
        <p:spPr>
          <a:xfrm>
            <a:off x="5826282" y="6464743"/>
            <a:ext cx="509940" cy="207540"/>
          </a:xfrm>
          <a:prstGeom prst="rect">
            <a:avLst/>
          </a:prstGeom>
        </p:spPr>
        <p:txBody>
          <a:bodyPr vert="horz" lIns="91440" tIns="45720" rIns="91440" bIns="45720" rtlCol="0" anchor="ctr"/>
          <a:lstStyle>
            <a:lvl1pPr algn="r">
              <a:defRPr sz="2000">
                <a:solidFill>
                  <a:schemeClr val="tx1">
                    <a:lumMod val="90000"/>
                    <a:lumOff val="10000"/>
                  </a:schemeClr>
                </a:solidFill>
              </a:defRPr>
            </a:lvl1pPr>
          </a:lstStyle>
          <a:p>
            <a:fld id="{E31375A4-56A4-47D6-9801-1991572033F7}" type="slidenum">
              <a:rPr lang="en-US" smtClean="0"/>
              <a:pPr/>
              <a:t>‹#›</a:t>
            </a:fld>
            <a:endParaRPr lang="en-US" dirty="0"/>
          </a:p>
        </p:txBody>
      </p:sp>
      <p:pic>
        <p:nvPicPr>
          <p:cNvPr id="8" name="Picture 7">
            <a:extLst>
              <a:ext uri="{FF2B5EF4-FFF2-40B4-BE49-F238E27FC236}">
                <a16:creationId xmlns:a16="http://schemas.microsoft.com/office/drawing/2014/main" id="{F7B026E6-3BB0-A042-979D-22F28AF47B3D}"/>
              </a:ext>
            </a:extLst>
          </p:cNvPr>
          <p:cNvPicPr>
            <a:picLocks noChangeAspect="1"/>
          </p:cNvPicPr>
          <p:nvPr userDrawn="1"/>
        </p:nvPicPr>
        <p:blipFill rotWithShape="1">
          <a:blip r:embed="rId13">
            <a:clrChange>
              <a:clrFrom>
                <a:srgbClr val="FFFFFF"/>
              </a:clrFrom>
              <a:clrTo>
                <a:srgbClr val="FFFFFF">
                  <a:alpha val="0"/>
                </a:srgbClr>
              </a:clrTo>
            </a:clrChange>
          </a:blip>
          <a:srcRect l="2291" t="6962" r="1502" b="10526"/>
          <a:stretch/>
        </p:blipFill>
        <p:spPr>
          <a:xfrm>
            <a:off x="609601" y="6288671"/>
            <a:ext cx="2569436" cy="544788"/>
          </a:xfrm>
          <a:prstGeom prst="rect">
            <a:avLst/>
          </a:prstGeom>
          <a:ln w="38100">
            <a:noFill/>
          </a:ln>
        </p:spPr>
      </p:pic>
      <p:pic>
        <p:nvPicPr>
          <p:cNvPr id="9" name="Picture 6" descr="http://alumnicareers.byu.edu/top50utah/img/20.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176165" y="6318775"/>
            <a:ext cx="1406235" cy="4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video" Target="../media/media3.mp4"/><Relationship Id="rId7" Type="http://schemas.openxmlformats.org/officeDocument/2006/relationships/notesSlide" Target="../notesSlides/notesSlide19.xml"/><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video" Target="../media/media4.mp4"/><Relationship Id="rId4" Type="http://schemas.microsoft.com/office/2007/relationships/media" Target="../media/media4.mp4"/><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lifford.at/yosy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2260140"/>
            <a:ext cx="9604310" cy="1066529"/>
          </a:xfrm>
        </p:spPr>
        <p:txBody>
          <a:bodyPr>
            <a:normAutofit/>
          </a:bodyPr>
          <a:lstStyle/>
          <a:p>
            <a:pPr algn="ctr"/>
            <a:r>
              <a:rPr lang="en-US" sz="3900" dirty="0"/>
              <a:t>Maverick: A Stand-alone CAD Flow for Partially Reconfigurable FPGA Modules</a:t>
            </a:r>
          </a:p>
        </p:txBody>
      </p:sp>
      <p:sp>
        <p:nvSpPr>
          <p:cNvPr id="3" name="Subtitle 2"/>
          <p:cNvSpPr>
            <a:spLocks noGrp="1"/>
          </p:cNvSpPr>
          <p:nvPr>
            <p:ph type="subTitle" idx="1"/>
          </p:nvPr>
        </p:nvSpPr>
        <p:spPr/>
        <p:txBody>
          <a:bodyPr>
            <a:normAutofit/>
          </a:bodyPr>
          <a:lstStyle/>
          <a:p>
            <a:pPr algn="ctr"/>
            <a:r>
              <a:rPr lang="en-US" sz="2400" dirty="0"/>
              <a:t>Dallon Glick, Jesse Grigg, Dr. Brent Nelson, Dr. Michael </a:t>
            </a:r>
            <a:r>
              <a:rPr lang="en-US" sz="2400" dirty="0" err="1"/>
              <a:t>Wirthlin</a:t>
            </a:r>
            <a:endParaRPr lang="en-US" sz="2400" dirty="0"/>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8123434" cy="787400"/>
          </a:xfrm>
        </p:spPr>
        <p:txBody>
          <a:bodyPr/>
          <a:lstStyle/>
          <a:p>
            <a:r>
              <a:rPr lang="en-US" dirty="0"/>
              <a:t>Synthesis &amp; Tech-Mapping (Yosys)</a:t>
            </a:r>
          </a:p>
        </p:txBody>
      </p:sp>
      <p:sp>
        <p:nvSpPr>
          <p:cNvPr id="3" name="Content Placeholder 2"/>
          <p:cNvSpPr>
            <a:spLocks noGrp="1"/>
          </p:cNvSpPr>
          <p:nvPr>
            <p:ph idx="1"/>
          </p:nvPr>
        </p:nvSpPr>
        <p:spPr>
          <a:xfrm>
            <a:off x="609600" y="1409700"/>
            <a:ext cx="6102350" cy="3937750"/>
          </a:xfrm>
        </p:spPr>
        <p:txBody>
          <a:bodyPr>
            <a:normAutofit/>
          </a:bodyPr>
          <a:lstStyle/>
          <a:p>
            <a:r>
              <a:rPr lang="en-US" sz="2800" b="1" dirty="0"/>
              <a:t>Y</a:t>
            </a:r>
            <a:r>
              <a:rPr lang="en-US" sz="2800" dirty="0"/>
              <a:t>osys </a:t>
            </a:r>
            <a:r>
              <a:rPr lang="en-US" sz="2800" b="1" dirty="0"/>
              <a:t>O</a:t>
            </a:r>
            <a:r>
              <a:rPr lang="en-US" sz="2800" dirty="0"/>
              <a:t>pen </a:t>
            </a:r>
            <a:r>
              <a:rPr lang="en-US" sz="2800" b="1" dirty="0" err="1"/>
              <a:t>SY</a:t>
            </a:r>
            <a:r>
              <a:rPr lang="en-US" sz="2800" dirty="0" err="1"/>
              <a:t>nthesis</a:t>
            </a:r>
            <a:r>
              <a:rPr lang="en-US" sz="2800" dirty="0"/>
              <a:t> </a:t>
            </a:r>
            <a:r>
              <a:rPr lang="en-US" sz="2800" b="1" dirty="0"/>
              <a:t>S</a:t>
            </a:r>
            <a:r>
              <a:rPr lang="en-US" sz="2800" dirty="0"/>
              <a:t>uite</a:t>
            </a:r>
            <a:r>
              <a:rPr lang="en-US" sz="2800" baseline="30000" dirty="0"/>
              <a:t>2</a:t>
            </a:r>
            <a:endParaRPr lang="en-US" sz="2600" dirty="0"/>
          </a:p>
          <a:p>
            <a:pPr lvl="1"/>
            <a:r>
              <a:rPr lang="en-US" sz="2600" dirty="0"/>
              <a:t>Tech-Maps to Xilinx 7-Series</a:t>
            </a:r>
          </a:p>
          <a:p>
            <a:pPr lvl="1"/>
            <a:r>
              <a:rPr lang="en-US" sz="2600" dirty="0"/>
              <a:t>Produces EDIF netlists</a:t>
            </a:r>
          </a:p>
          <a:p>
            <a:pPr lvl="1"/>
            <a:endParaRPr lang="en-US" sz="2400" dirty="0"/>
          </a:p>
          <a:p>
            <a:pPr lvl="1"/>
            <a:endParaRPr lang="en-US" sz="2400" dirty="0"/>
          </a:p>
          <a:p>
            <a:pPr marL="274320" lvl="1" indent="0">
              <a:buNone/>
            </a:pPr>
            <a:endParaRPr lang="en-US" sz="2000" dirty="0"/>
          </a:p>
        </p:txBody>
      </p:sp>
      <p:sp>
        <p:nvSpPr>
          <p:cNvPr id="4" name="Slide Number Placeholder 3"/>
          <p:cNvSpPr>
            <a:spLocks noGrp="1"/>
          </p:cNvSpPr>
          <p:nvPr>
            <p:ph type="sldNum" sz="quarter" idx="12"/>
          </p:nvPr>
        </p:nvSpPr>
        <p:spPr/>
        <p:txBody>
          <a:bodyPr/>
          <a:lstStyle/>
          <a:p>
            <a:fld id="{E31375A4-56A4-47D6-9801-1991572033F7}" type="slidenum">
              <a:rPr lang="en-US" smtClean="0"/>
              <a:t>10</a:t>
            </a:fld>
            <a:endParaRPr lang="en-US" dirty="0"/>
          </a:p>
        </p:txBody>
      </p:sp>
      <p:grpSp>
        <p:nvGrpSpPr>
          <p:cNvPr id="13" name="Group 12">
            <a:extLst>
              <a:ext uri="{FF2B5EF4-FFF2-40B4-BE49-F238E27FC236}">
                <a16:creationId xmlns:a16="http://schemas.microsoft.com/office/drawing/2014/main" id="{0C061F9A-4CFF-4A15-A7C4-DD03CC5BAE94}"/>
              </a:ext>
            </a:extLst>
          </p:cNvPr>
          <p:cNvGrpSpPr/>
          <p:nvPr/>
        </p:nvGrpSpPr>
        <p:grpSpPr>
          <a:xfrm>
            <a:off x="8310645" y="710331"/>
            <a:ext cx="3310128" cy="5477099"/>
            <a:chOff x="8310645" y="710331"/>
            <a:chExt cx="3310128" cy="5477099"/>
          </a:xfrm>
        </p:grpSpPr>
        <p:sp>
          <p:nvSpPr>
            <p:cNvPr id="5" name="Flowchart: Multidocument 207">
              <a:extLst>
                <a:ext uri="{FF2B5EF4-FFF2-40B4-BE49-F238E27FC236}">
                  <a16:creationId xmlns:a16="http://schemas.microsoft.com/office/drawing/2014/main" id="{99FE43D7-3878-4E15-87B4-D7E8BBDCD3B9}"/>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6" name="Rectangle 5">
              <a:extLst>
                <a:ext uri="{FF2B5EF4-FFF2-40B4-BE49-F238E27FC236}">
                  <a16:creationId xmlns:a16="http://schemas.microsoft.com/office/drawing/2014/main" id="{36DB75EF-7946-4F38-8BCC-519E0C89B77B}"/>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7" name="Flowchart: Document 230">
              <a:extLst>
                <a:ext uri="{FF2B5EF4-FFF2-40B4-BE49-F238E27FC236}">
                  <a16:creationId xmlns:a16="http://schemas.microsoft.com/office/drawing/2014/main" id="{B6FF5BEB-B133-45D8-816C-074894AEC7D3}"/>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8" name="Rectangle 7">
              <a:extLst>
                <a:ext uri="{FF2B5EF4-FFF2-40B4-BE49-F238E27FC236}">
                  <a16:creationId xmlns:a16="http://schemas.microsoft.com/office/drawing/2014/main" id="{3F6770F1-F09E-4E05-953C-B653BB7FE185}"/>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9" name="Rectangle 8">
              <a:extLst>
                <a:ext uri="{FF2B5EF4-FFF2-40B4-BE49-F238E27FC236}">
                  <a16:creationId xmlns:a16="http://schemas.microsoft.com/office/drawing/2014/main" id="{C5869663-0C73-45B9-9A5C-036BC307023C}"/>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10" name="Rectangle 9">
              <a:extLst>
                <a:ext uri="{FF2B5EF4-FFF2-40B4-BE49-F238E27FC236}">
                  <a16:creationId xmlns:a16="http://schemas.microsoft.com/office/drawing/2014/main" id="{76392D90-E1B8-4DDB-A58E-6120868ADC57}"/>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11" name="Rectangle 10">
              <a:extLst>
                <a:ext uri="{FF2B5EF4-FFF2-40B4-BE49-F238E27FC236}">
                  <a16:creationId xmlns:a16="http://schemas.microsoft.com/office/drawing/2014/main" id="{1D1DD071-7389-4F4A-8486-F03486C3F562}"/>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12" name="Rectangle 11">
              <a:extLst>
                <a:ext uri="{FF2B5EF4-FFF2-40B4-BE49-F238E27FC236}">
                  <a16:creationId xmlns:a16="http://schemas.microsoft.com/office/drawing/2014/main" id="{26F3D00C-D611-41FC-8BE1-A52B2458451C}"/>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90017D50-3476-4598-A690-0FD3DF73A66C}"/>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glow rad="101600">
                <a:schemeClr val="accent4">
                  <a:satMod val="175000"/>
                  <a:alpha val="40000"/>
                </a:schemeClr>
              </a:glow>
              <a:outerShdw blurRad="40000" dist="20000" dir="5400000" rotWithShape="0">
                <a:srgbClr val="000000">
                  <a:alpha val="38000"/>
                </a:srgbClr>
              </a:outerShdw>
            </a:effectLst>
          </p:spPr>
        </p:cxnSp>
        <p:cxnSp>
          <p:nvCxnSpPr>
            <p:cNvPr id="22" name="Straight Arrow Connector 21">
              <a:extLst>
                <a:ext uri="{FF2B5EF4-FFF2-40B4-BE49-F238E27FC236}">
                  <a16:creationId xmlns:a16="http://schemas.microsoft.com/office/drawing/2014/main" id="{E8884C8E-693D-4438-A56D-56375B160E55}"/>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3" name="Straight Arrow Connector 22">
              <a:extLst>
                <a:ext uri="{FF2B5EF4-FFF2-40B4-BE49-F238E27FC236}">
                  <a16:creationId xmlns:a16="http://schemas.microsoft.com/office/drawing/2014/main" id="{904B40F9-9D62-4F06-8608-9BFFF9949C8C}"/>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4" name="Straight Arrow Connector 23">
              <a:extLst>
                <a:ext uri="{FF2B5EF4-FFF2-40B4-BE49-F238E27FC236}">
                  <a16:creationId xmlns:a16="http://schemas.microsoft.com/office/drawing/2014/main" id="{F0B87222-73FC-457E-A0F6-B78C13756FBE}"/>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5" name="Straight Arrow Connector 24">
              <a:extLst>
                <a:ext uri="{FF2B5EF4-FFF2-40B4-BE49-F238E27FC236}">
                  <a16:creationId xmlns:a16="http://schemas.microsoft.com/office/drawing/2014/main" id="{C83BCB5C-82FD-4373-A05E-123CF5EA5981}"/>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6" name="Straight Arrow Connector 25">
              <a:extLst>
                <a:ext uri="{FF2B5EF4-FFF2-40B4-BE49-F238E27FC236}">
                  <a16:creationId xmlns:a16="http://schemas.microsoft.com/office/drawing/2014/main" id="{2C45C815-EB86-44FF-AE62-AFAAD24E0783}"/>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7" name="Straight Arrow Connector 26">
              <a:extLst>
                <a:ext uri="{FF2B5EF4-FFF2-40B4-BE49-F238E27FC236}">
                  <a16:creationId xmlns:a16="http://schemas.microsoft.com/office/drawing/2014/main" id="{3CF9181F-C40C-4EAD-8ED1-2018148C8B5B}"/>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
        <p:nvSpPr>
          <p:cNvPr id="40" name="TextBox 39">
            <a:extLst>
              <a:ext uri="{FF2B5EF4-FFF2-40B4-BE49-F238E27FC236}">
                <a16:creationId xmlns:a16="http://schemas.microsoft.com/office/drawing/2014/main" id="{0CEB92A7-E534-4A7B-9C4E-D6AF3DB97767}"/>
              </a:ext>
            </a:extLst>
          </p:cNvPr>
          <p:cNvSpPr txBox="1"/>
          <p:nvPr/>
        </p:nvSpPr>
        <p:spPr>
          <a:xfrm>
            <a:off x="609601" y="5513928"/>
            <a:ext cx="6102346" cy="76944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[2] C. Wolf. Yosys Open SYnthesis Suite. [Online]. Available: http://clifford.at/yosys/</a:t>
            </a:r>
          </a:p>
        </p:txBody>
      </p:sp>
    </p:spTree>
    <p:extLst>
      <p:ext uri="{BB962C8B-B14F-4D97-AF65-F5344CB8AC3E}">
        <p14:creationId xmlns:p14="http://schemas.microsoft.com/office/powerpoint/2010/main" val="229304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Packing &amp; Placement</a:t>
            </a:r>
          </a:p>
        </p:txBody>
      </p:sp>
      <p:sp>
        <p:nvSpPr>
          <p:cNvPr id="3" name="Content Placeholder 2"/>
          <p:cNvSpPr>
            <a:spLocks noGrp="1"/>
          </p:cNvSpPr>
          <p:nvPr>
            <p:ph idx="1"/>
          </p:nvPr>
        </p:nvSpPr>
        <p:spPr>
          <a:xfrm>
            <a:off x="609599" y="1409700"/>
            <a:ext cx="6623707" cy="2688200"/>
          </a:xfrm>
        </p:spPr>
        <p:txBody>
          <a:bodyPr>
            <a:normAutofit/>
          </a:bodyPr>
          <a:lstStyle/>
          <a:p>
            <a:r>
              <a:rPr lang="en-US" sz="2800" dirty="0"/>
              <a:t>Packing (RSVPack</a:t>
            </a:r>
            <a:r>
              <a:rPr lang="en-US" sz="2800" baseline="30000" dirty="0"/>
              <a:t>3</a:t>
            </a:r>
            <a:r>
              <a:rPr lang="en-US" sz="2800" dirty="0"/>
              <a:t>)</a:t>
            </a:r>
          </a:p>
          <a:p>
            <a:pPr lvl="1"/>
            <a:r>
              <a:rPr lang="en-US" sz="2600" dirty="0"/>
              <a:t>Group LUTs, FFs, etc. into site clusters</a:t>
            </a:r>
          </a:p>
          <a:p>
            <a:pPr lvl="1"/>
            <a:r>
              <a:rPr lang="en-US" sz="2600" dirty="0"/>
              <a:t>Performs </a:t>
            </a:r>
            <a:r>
              <a:rPr lang="en-US" sz="2600" i="1" dirty="0"/>
              <a:t>intra-site</a:t>
            </a:r>
            <a:r>
              <a:rPr lang="en-US" sz="2600" dirty="0"/>
              <a:t> routing</a:t>
            </a:r>
          </a:p>
          <a:p>
            <a:pPr marL="274320" lvl="1" indent="0">
              <a:buNone/>
            </a:pPr>
            <a:endParaRPr lang="en-US" sz="2400" dirty="0"/>
          </a:p>
          <a:p>
            <a:pPr marL="0" indent="0">
              <a:buNone/>
            </a:pPr>
            <a:endParaRPr lang="en-US" sz="2400" dirty="0"/>
          </a:p>
          <a:p>
            <a:pPr marL="50292" indent="0">
              <a:buNone/>
            </a:pPr>
            <a:endParaRPr lang="en-US" sz="2400"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11</a:t>
            </a:fld>
            <a:endParaRPr lang="en-US" dirty="0"/>
          </a:p>
        </p:txBody>
      </p:sp>
      <p:sp>
        <p:nvSpPr>
          <p:cNvPr id="26" name="TextBox 25">
            <a:extLst>
              <a:ext uri="{FF2B5EF4-FFF2-40B4-BE49-F238E27FC236}">
                <a16:creationId xmlns:a16="http://schemas.microsoft.com/office/drawing/2014/main" id="{0CEB92A7-E534-4A7B-9C4E-D6AF3DB97767}"/>
              </a:ext>
            </a:extLst>
          </p:cNvPr>
          <p:cNvSpPr txBox="1"/>
          <p:nvPr/>
        </p:nvSpPr>
        <p:spPr>
          <a:xfrm>
            <a:off x="609601" y="5176799"/>
            <a:ext cx="7103632" cy="110799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[3] T. </a:t>
            </a:r>
            <a:r>
              <a:rPr lang="en-US" sz="2200" dirty="0" err="1">
                <a:latin typeface="Arial" panose="020B0604020202020204" pitchFamily="34" charset="0"/>
                <a:cs typeface="Arial" panose="020B0604020202020204" pitchFamily="34" charset="0"/>
              </a:rPr>
              <a:t>Haroldsen</a:t>
            </a:r>
            <a:r>
              <a:rPr lang="en-US" sz="2200" dirty="0">
                <a:latin typeface="Arial" panose="020B0604020202020204" pitchFamily="34" charset="0"/>
                <a:cs typeface="Arial" panose="020B0604020202020204" pitchFamily="34" charset="0"/>
              </a:rPr>
              <a:t>, B. Nelson and B. Hutchings, "Packing a Modern Xilinx FPGA Using RapidSmith,” in </a:t>
            </a:r>
            <a:r>
              <a:rPr lang="en-US" sz="2200" i="1" dirty="0">
                <a:latin typeface="Arial" panose="020B0604020202020204" pitchFamily="34" charset="0"/>
                <a:cs typeface="Arial" panose="020B0604020202020204" pitchFamily="34" charset="0"/>
              </a:rPr>
              <a:t>2016 </a:t>
            </a:r>
            <a:r>
              <a:rPr lang="en-US" sz="2200" i="1" dirty="0" err="1">
                <a:latin typeface="Arial" panose="020B0604020202020204" pitchFamily="34" charset="0"/>
                <a:cs typeface="Arial" panose="020B0604020202020204" pitchFamily="34" charset="0"/>
              </a:rPr>
              <a:t>ReConFig</a:t>
            </a:r>
            <a:r>
              <a:rPr lang="en-US" sz="2200" dirty="0">
                <a:latin typeface="Arial" panose="020B0604020202020204" pitchFamily="34" charset="0"/>
                <a:cs typeface="Arial" panose="020B0604020202020204" pitchFamily="34" charset="0"/>
              </a:rPr>
              <a:t>, 2016, pp. 1-6.</a:t>
            </a:r>
          </a:p>
        </p:txBody>
      </p:sp>
      <p:grpSp>
        <p:nvGrpSpPr>
          <p:cNvPr id="42" name="Group 41">
            <a:extLst>
              <a:ext uri="{FF2B5EF4-FFF2-40B4-BE49-F238E27FC236}">
                <a16:creationId xmlns:a16="http://schemas.microsoft.com/office/drawing/2014/main" id="{B4AED315-5D51-45EA-8770-64C10049514F}"/>
              </a:ext>
            </a:extLst>
          </p:cNvPr>
          <p:cNvGrpSpPr/>
          <p:nvPr/>
        </p:nvGrpSpPr>
        <p:grpSpPr>
          <a:xfrm>
            <a:off x="8310645" y="710331"/>
            <a:ext cx="3310128" cy="5477099"/>
            <a:chOff x="8310645" y="710331"/>
            <a:chExt cx="3310128" cy="5477099"/>
          </a:xfrm>
        </p:grpSpPr>
        <p:sp>
          <p:nvSpPr>
            <p:cNvPr id="43" name="Flowchart: Multidocument 207">
              <a:extLst>
                <a:ext uri="{FF2B5EF4-FFF2-40B4-BE49-F238E27FC236}">
                  <a16:creationId xmlns:a16="http://schemas.microsoft.com/office/drawing/2014/main" id="{7F06C254-6C98-47FE-8252-0C13783DFC96}"/>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44" name="Rectangle 43">
              <a:extLst>
                <a:ext uri="{FF2B5EF4-FFF2-40B4-BE49-F238E27FC236}">
                  <a16:creationId xmlns:a16="http://schemas.microsoft.com/office/drawing/2014/main" id="{4A302B3C-B3FD-453F-B2B9-BE2291372432}"/>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45" name="Flowchart: Document 230">
              <a:extLst>
                <a:ext uri="{FF2B5EF4-FFF2-40B4-BE49-F238E27FC236}">
                  <a16:creationId xmlns:a16="http://schemas.microsoft.com/office/drawing/2014/main" id="{2BFBEE09-E144-4215-998B-E15C673479E3}"/>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46" name="Rectangle 45">
              <a:extLst>
                <a:ext uri="{FF2B5EF4-FFF2-40B4-BE49-F238E27FC236}">
                  <a16:creationId xmlns:a16="http://schemas.microsoft.com/office/drawing/2014/main" id="{822FC1F7-048E-4BC2-801A-8D7194150B6E}"/>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47" name="Rectangle 46">
              <a:extLst>
                <a:ext uri="{FF2B5EF4-FFF2-40B4-BE49-F238E27FC236}">
                  <a16:creationId xmlns:a16="http://schemas.microsoft.com/office/drawing/2014/main" id="{4D2BEA17-AF55-4337-8EFF-C01B0D946C46}"/>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48" name="Rectangle 47">
              <a:extLst>
                <a:ext uri="{FF2B5EF4-FFF2-40B4-BE49-F238E27FC236}">
                  <a16:creationId xmlns:a16="http://schemas.microsoft.com/office/drawing/2014/main" id="{094C0412-3659-4F72-890D-54BF27155E4E}"/>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49" name="Rectangle 48">
              <a:extLst>
                <a:ext uri="{FF2B5EF4-FFF2-40B4-BE49-F238E27FC236}">
                  <a16:creationId xmlns:a16="http://schemas.microsoft.com/office/drawing/2014/main" id="{D8CD3218-FDBE-4773-9F8E-5A26131FF29E}"/>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50" name="Rectangle 49">
              <a:extLst>
                <a:ext uri="{FF2B5EF4-FFF2-40B4-BE49-F238E27FC236}">
                  <a16:creationId xmlns:a16="http://schemas.microsoft.com/office/drawing/2014/main" id="{9B36819D-5A46-450A-BA06-E8268243ED2B}"/>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51" name="Straight Arrow Connector 50">
              <a:extLst>
                <a:ext uri="{FF2B5EF4-FFF2-40B4-BE49-F238E27FC236}">
                  <a16:creationId xmlns:a16="http://schemas.microsoft.com/office/drawing/2014/main" id="{370F1AC7-2C43-4A1F-A700-46DD784F18BD}"/>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2" name="Straight Arrow Connector 51">
              <a:extLst>
                <a:ext uri="{FF2B5EF4-FFF2-40B4-BE49-F238E27FC236}">
                  <a16:creationId xmlns:a16="http://schemas.microsoft.com/office/drawing/2014/main" id="{9DAC9EBA-0A56-4208-8378-EE99F35BDD1A}"/>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3" name="Straight Arrow Connector 52">
              <a:extLst>
                <a:ext uri="{FF2B5EF4-FFF2-40B4-BE49-F238E27FC236}">
                  <a16:creationId xmlns:a16="http://schemas.microsoft.com/office/drawing/2014/main" id="{03DD9870-A39B-4214-B188-778677E6743F}"/>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4" name="Straight Arrow Connector 53">
              <a:extLst>
                <a:ext uri="{FF2B5EF4-FFF2-40B4-BE49-F238E27FC236}">
                  <a16:creationId xmlns:a16="http://schemas.microsoft.com/office/drawing/2014/main" id="{E5C3C8AB-F8C4-41BE-8EE9-98693C93CA42}"/>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5" name="Straight Arrow Connector 54">
              <a:extLst>
                <a:ext uri="{FF2B5EF4-FFF2-40B4-BE49-F238E27FC236}">
                  <a16:creationId xmlns:a16="http://schemas.microsoft.com/office/drawing/2014/main" id="{E026060D-C3EB-4983-BBCA-F7420B2A17B4}"/>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6" name="Straight Arrow Connector 55">
              <a:extLst>
                <a:ext uri="{FF2B5EF4-FFF2-40B4-BE49-F238E27FC236}">
                  <a16:creationId xmlns:a16="http://schemas.microsoft.com/office/drawing/2014/main" id="{46D68C25-8916-4199-9341-A44C28DF3D67}"/>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7" name="Straight Arrow Connector 56">
              <a:extLst>
                <a:ext uri="{FF2B5EF4-FFF2-40B4-BE49-F238E27FC236}">
                  <a16:creationId xmlns:a16="http://schemas.microsoft.com/office/drawing/2014/main" id="{BBAD2211-92A5-4B5B-8F24-DFD867FC1E73}"/>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13558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Packing &amp; Placement</a:t>
            </a:r>
          </a:p>
        </p:txBody>
      </p:sp>
      <p:sp>
        <p:nvSpPr>
          <p:cNvPr id="3" name="Content Placeholder 2"/>
          <p:cNvSpPr>
            <a:spLocks noGrp="1"/>
          </p:cNvSpPr>
          <p:nvPr>
            <p:ph idx="1"/>
          </p:nvPr>
        </p:nvSpPr>
        <p:spPr>
          <a:xfrm>
            <a:off x="609599" y="1409700"/>
            <a:ext cx="6562295" cy="3746454"/>
          </a:xfrm>
        </p:spPr>
        <p:txBody>
          <a:bodyPr>
            <a:normAutofit/>
          </a:bodyPr>
          <a:lstStyle/>
          <a:p>
            <a:r>
              <a:rPr lang="en-US" sz="2800" dirty="0"/>
              <a:t>Packing (RSVPack</a:t>
            </a:r>
            <a:r>
              <a:rPr lang="en-US" sz="2800" baseline="30000" dirty="0"/>
              <a:t>3</a:t>
            </a:r>
            <a:r>
              <a:rPr lang="en-US" sz="2800" dirty="0"/>
              <a:t>)</a:t>
            </a:r>
          </a:p>
          <a:p>
            <a:pPr lvl="1"/>
            <a:r>
              <a:rPr lang="en-US" sz="2600" dirty="0"/>
              <a:t>Group LUTs, FFs, etc. into site clusters</a:t>
            </a:r>
          </a:p>
          <a:p>
            <a:pPr lvl="1"/>
            <a:r>
              <a:rPr lang="en-US" sz="2600" dirty="0"/>
              <a:t>Performs </a:t>
            </a:r>
            <a:r>
              <a:rPr lang="en-US" sz="2600" i="1" dirty="0"/>
              <a:t>intra-site</a:t>
            </a:r>
            <a:r>
              <a:rPr lang="en-US" sz="2600" dirty="0"/>
              <a:t> routing</a:t>
            </a:r>
          </a:p>
          <a:p>
            <a:pPr marL="274320" lvl="1" indent="0">
              <a:buNone/>
            </a:pPr>
            <a:endParaRPr lang="en-US" sz="2400" dirty="0"/>
          </a:p>
          <a:p>
            <a:r>
              <a:rPr lang="en-US" sz="2800" dirty="0"/>
              <a:t>Placement (RSVPlace):</a:t>
            </a:r>
          </a:p>
          <a:p>
            <a:pPr lvl="1"/>
            <a:r>
              <a:rPr lang="en-US" sz="2600" dirty="0"/>
              <a:t>Places clusters onto actual sites</a:t>
            </a:r>
          </a:p>
          <a:p>
            <a:pPr lvl="1"/>
            <a:r>
              <a:rPr lang="en-US" sz="2600" dirty="0"/>
              <a:t>Modified to not use reserved sites</a:t>
            </a:r>
          </a:p>
          <a:p>
            <a:pPr marL="0" indent="0">
              <a:buNone/>
            </a:pPr>
            <a:endParaRPr lang="en-US" sz="2400" dirty="0"/>
          </a:p>
          <a:p>
            <a:pPr marL="50292" indent="0">
              <a:buNone/>
            </a:pPr>
            <a:endParaRPr lang="en-US" sz="2400"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12</a:t>
            </a:fld>
            <a:endParaRPr lang="en-US" dirty="0"/>
          </a:p>
        </p:txBody>
      </p:sp>
      <p:grpSp>
        <p:nvGrpSpPr>
          <p:cNvPr id="41" name="Group 40">
            <a:extLst>
              <a:ext uri="{FF2B5EF4-FFF2-40B4-BE49-F238E27FC236}">
                <a16:creationId xmlns:a16="http://schemas.microsoft.com/office/drawing/2014/main" id="{034E5223-5C60-4AC5-958D-C1C645A7002F}"/>
              </a:ext>
            </a:extLst>
          </p:cNvPr>
          <p:cNvGrpSpPr/>
          <p:nvPr/>
        </p:nvGrpSpPr>
        <p:grpSpPr>
          <a:xfrm>
            <a:off x="8310645" y="710331"/>
            <a:ext cx="3310128" cy="5477099"/>
            <a:chOff x="8310645" y="710331"/>
            <a:chExt cx="3310128" cy="5477099"/>
          </a:xfrm>
        </p:grpSpPr>
        <p:sp>
          <p:nvSpPr>
            <p:cNvPr id="42" name="Flowchart: Multidocument 207">
              <a:extLst>
                <a:ext uri="{FF2B5EF4-FFF2-40B4-BE49-F238E27FC236}">
                  <a16:creationId xmlns:a16="http://schemas.microsoft.com/office/drawing/2014/main" id="{AE9E723A-1578-405D-9CB6-DD8B8096F1EF}"/>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43" name="Rectangle 42">
              <a:extLst>
                <a:ext uri="{FF2B5EF4-FFF2-40B4-BE49-F238E27FC236}">
                  <a16:creationId xmlns:a16="http://schemas.microsoft.com/office/drawing/2014/main" id="{4197D283-BC8C-4AA1-835C-9E898CDA449B}"/>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44" name="Flowchart: Document 230">
              <a:extLst>
                <a:ext uri="{FF2B5EF4-FFF2-40B4-BE49-F238E27FC236}">
                  <a16:creationId xmlns:a16="http://schemas.microsoft.com/office/drawing/2014/main" id="{AFA8C030-4FB2-4D6B-BA75-C11F21E9937D}"/>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45" name="Rectangle 44">
              <a:extLst>
                <a:ext uri="{FF2B5EF4-FFF2-40B4-BE49-F238E27FC236}">
                  <a16:creationId xmlns:a16="http://schemas.microsoft.com/office/drawing/2014/main" id="{984A1326-A15C-483D-B3FA-0B45FD8AE962}"/>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46" name="Rectangle 45">
              <a:extLst>
                <a:ext uri="{FF2B5EF4-FFF2-40B4-BE49-F238E27FC236}">
                  <a16:creationId xmlns:a16="http://schemas.microsoft.com/office/drawing/2014/main" id="{26C50D9B-173D-4EAD-8E7C-9BD60A25E76F}"/>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47" name="Rectangle 46">
              <a:extLst>
                <a:ext uri="{FF2B5EF4-FFF2-40B4-BE49-F238E27FC236}">
                  <a16:creationId xmlns:a16="http://schemas.microsoft.com/office/drawing/2014/main" id="{271259FF-C110-4C36-AD84-C8EBC8EE1AE0}"/>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48" name="Rectangle 47">
              <a:extLst>
                <a:ext uri="{FF2B5EF4-FFF2-40B4-BE49-F238E27FC236}">
                  <a16:creationId xmlns:a16="http://schemas.microsoft.com/office/drawing/2014/main" id="{705068B2-75E5-4D09-9799-4879E1E3D020}"/>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49" name="Rectangle 48">
              <a:extLst>
                <a:ext uri="{FF2B5EF4-FFF2-40B4-BE49-F238E27FC236}">
                  <a16:creationId xmlns:a16="http://schemas.microsoft.com/office/drawing/2014/main" id="{4854D9C6-99EB-413E-B7A9-7183D7210B46}"/>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50" name="Straight Arrow Connector 49">
              <a:extLst>
                <a:ext uri="{FF2B5EF4-FFF2-40B4-BE49-F238E27FC236}">
                  <a16:creationId xmlns:a16="http://schemas.microsoft.com/office/drawing/2014/main" id="{1EFAD60D-105F-4241-A547-DFB5CD03853B}"/>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1" name="Straight Arrow Connector 50">
              <a:extLst>
                <a:ext uri="{FF2B5EF4-FFF2-40B4-BE49-F238E27FC236}">
                  <a16:creationId xmlns:a16="http://schemas.microsoft.com/office/drawing/2014/main" id="{8A5F7EE3-86DA-4A69-8DAF-615ECB103E86}"/>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2" name="Straight Arrow Connector 51">
              <a:extLst>
                <a:ext uri="{FF2B5EF4-FFF2-40B4-BE49-F238E27FC236}">
                  <a16:creationId xmlns:a16="http://schemas.microsoft.com/office/drawing/2014/main" id="{55DE939C-5F50-4C78-9D87-8C17BD147C0F}"/>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3" name="Straight Arrow Connector 52">
              <a:extLst>
                <a:ext uri="{FF2B5EF4-FFF2-40B4-BE49-F238E27FC236}">
                  <a16:creationId xmlns:a16="http://schemas.microsoft.com/office/drawing/2014/main" id="{DB4DD451-789D-4660-ADEE-8884F95E050E}"/>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4" name="Straight Arrow Connector 53">
              <a:extLst>
                <a:ext uri="{FF2B5EF4-FFF2-40B4-BE49-F238E27FC236}">
                  <a16:creationId xmlns:a16="http://schemas.microsoft.com/office/drawing/2014/main" id="{232A1E41-9D3F-4AAC-A600-CBECE05DA558}"/>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5" name="Straight Arrow Connector 54">
              <a:extLst>
                <a:ext uri="{FF2B5EF4-FFF2-40B4-BE49-F238E27FC236}">
                  <a16:creationId xmlns:a16="http://schemas.microsoft.com/office/drawing/2014/main" id="{D9A3A4A7-ABAA-4D51-94C4-8B4686F922C5}"/>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6" name="Straight Arrow Connector 55">
              <a:extLst>
                <a:ext uri="{FF2B5EF4-FFF2-40B4-BE49-F238E27FC236}">
                  <a16:creationId xmlns:a16="http://schemas.microsoft.com/office/drawing/2014/main" id="{683FF0FC-F9EF-4D0E-818D-CA334DF19993}"/>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
        <p:nvSpPr>
          <p:cNvPr id="57" name="TextBox 56">
            <a:extLst>
              <a:ext uri="{FF2B5EF4-FFF2-40B4-BE49-F238E27FC236}">
                <a16:creationId xmlns:a16="http://schemas.microsoft.com/office/drawing/2014/main" id="{86A379AE-B7E2-4EB6-AA84-2DC8C7308267}"/>
              </a:ext>
            </a:extLst>
          </p:cNvPr>
          <p:cNvSpPr txBox="1"/>
          <p:nvPr/>
        </p:nvSpPr>
        <p:spPr>
          <a:xfrm>
            <a:off x="609601" y="5176799"/>
            <a:ext cx="7103632" cy="1107996"/>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[3] T. </a:t>
            </a:r>
            <a:r>
              <a:rPr lang="en-US" sz="2200" dirty="0" err="1">
                <a:latin typeface="Arial" panose="020B0604020202020204" pitchFamily="34" charset="0"/>
                <a:cs typeface="Arial" panose="020B0604020202020204" pitchFamily="34" charset="0"/>
              </a:rPr>
              <a:t>Haroldsen</a:t>
            </a:r>
            <a:r>
              <a:rPr lang="en-US" sz="2200" dirty="0">
                <a:latin typeface="Arial" panose="020B0604020202020204" pitchFamily="34" charset="0"/>
                <a:cs typeface="Arial" panose="020B0604020202020204" pitchFamily="34" charset="0"/>
              </a:rPr>
              <a:t>, B. Nelson and B. Hutchings, "Packing a Modern Xilinx FPGA Using RapidSmith,” in </a:t>
            </a:r>
            <a:r>
              <a:rPr lang="en-US" sz="2200" i="1" dirty="0">
                <a:latin typeface="Arial" panose="020B0604020202020204" pitchFamily="34" charset="0"/>
                <a:cs typeface="Arial" panose="020B0604020202020204" pitchFamily="34" charset="0"/>
              </a:rPr>
              <a:t>2016 </a:t>
            </a:r>
            <a:r>
              <a:rPr lang="en-US" sz="2200" i="1" dirty="0" err="1">
                <a:latin typeface="Arial" panose="020B0604020202020204" pitchFamily="34" charset="0"/>
                <a:cs typeface="Arial" panose="020B0604020202020204" pitchFamily="34" charset="0"/>
              </a:rPr>
              <a:t>ReConFig</a:t>
            </a:r>
            <a:r>
              <a:rPr lang="en-US" sz="2200" dirty="0">
                <a:latin typeface="Arial" panose="020B0604020202020204" pitchFamily="34" charset="0"/>
                <a:cs typeface="Arial" panose="020B0604020202020204" pitchFamily="34" charset="0"/>
              </a:rPr>
              <a:t>, 2016, pp. 1-6.</a:t>
            </a:r>
          </a:p>
        </p:txBody>
      </p:sp>
    </p:spTree>
    <p:extLst>
      <p:ext uri="{BB962C8B-B14F-4D97-AF65-F5344CB8AC3E}">
        <p14:creationId xmlns:p14="http://schemas.microsoft.com/office/powerpoint/2010/main" val="40705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(RSVRoute)</a:t>
            </a:r>
          </a:p>
        </p:txBody>
      </p:sp>
      <p:sp>
        <p:nvSpPr>
          <p:cNvPr id="3" name="Content Placeholder 2"/>
          <p:cNvSpPr>
            <a:spLocks noGrp="1"/>
          </p:cNvSpPr>
          <p:nvPr>
            <p:ph idx="1"/>
          </p:nvPr>
        </p:nvSpPr>
        <p:spPr>
          <a:xfrm>
            <a:off x="609599" y="1409700"/>
            <a:ext cx="7340601" cy="1647825"/>
          </a:xfrm>
        </p:spPr>
        <p:txBody>
          <a:bodyPr>
            <a:normAutofit/>
          </a:bodyPr>
          <a:lstStyle/>
          <a:p>
            <a:r>
              <a:rPr lang="en-US" sz="2800" dirty="0" err="1"/>
              <a:t>RSVRoute</a:t>
            </a:r>
            <a:r>
              <a:rPr lang="en-US" sz="2800" dirty="0"/>
              <a:t>: New RapidSmith2-based router</a:t>
            </a:r>
          </a:p>
          <a:p>
            <a:pPr lvl="1"/>
            <a:r>
              <a:rPr lang="en-US" sz="2600" dirty="0"/>
              <a:t>Primarily based on </a:t>
            </a:r>
            <a:r>
              <a:rPr lang="en-US" sz="2600" dirty="0" err="1"/>
              <a:t>PathFinder</a:t>
            </a:r>
            <a:endParaRPr lang="en-US" sz="2600" i="1" dirty="0"/>
          </a:p>
          <a:p>
            <a:pPr lvl="1"/>
            <a:r>
              <a:rPr lang="en-US" sz="2600" i="1" dirty="0"/>
              <a:t>Inter-site</a:t>
            </a:r>
            <a:r>
              <a:rPr lang="en-US" sz="2600" dirty="0"/>
              <a:t> router</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13</a:t>
            </a:fld>
            <a:endParaRPr lang="en-US" dirty="0"/>
          </a:p>
        </p:txBody>
      </p:sp>
      <p:sp>
        <p:nvSpPr>
          <p:cNvPr id="22" name="Content Placeholder 2"/>
          <p:cNvSpPr txBox="1">
            <a:spLocks/>
          </p:cNvSpPr>
          <p:nvPr/>
        </p:nvSpPr>
        <p:spPr>
          <a:xfrm>
            <a:off x="609599" y="3609975"/>
            <a:ext cx="7340601" cy="2099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Partial Reconfiguration Support:</a:t>
            </a:r>
          </a:p>
          <a:p>
            <a:pPr lvl="1"/>
            <a:r>
              <a:rPr lang="en-US" sz="2600" dirty="0"/>
              <a:t>Routes to and from </a:t>
            </a:r>
            <a:r>
              <a:rPr lang="en-US" sz="2600" i="1" dirty="0"/>
              <a:t>partition pins</a:t>
            </a:r>
            <a:endParaRPr lang="en-US" sz="2600" dirty="0"/>
          </a:p>
          <a:p>
            <a:pPr lvl="1"/>
            <a:r>
              <a:rPr lang="en-US" sz="2600" dirty="0"/>
              <a:t>Avoids wires reserved by static design</a:t>
            </a:r>
          </a:p>
          <a:p>
            <a:endParaRPr lang="en-US" dirty="0"/>
          </a:p>
          <a:p>
            <a:pPr lvl="1"/>
            <a:endParaRPr lang="en-US" dirty="0"/>
          </a:p>
        </p:txBody>
      </p:sp>
      <p:grpSp>
        <p:nvGrpSpPr>
          <p:cNvPr id="38" name="Group 37">
            <a:extLst>
              <a:ext uri="{FF2B5EF4-FFF2-40B4-BE49-F238E27FC236}">
                <a16:creationId xmlns:a16="http://schemas.microsoft.com/office/drawing/2014/main" id="{6289C357-0351-4154-BE46-B1B4534273A8}"/>
              </a:ext>
            </a:extLst>
          </p:cNvPr>
          <p:cNvGrpSpPr/>
          <p:nvPr/>
        </p:nvGrpSpPr>
        <p:grpSpPr>
          <a:xfrm>
            <a:off x="8310645" y="710331"/>
            <a:ext cx="3310128" cy="5477099"/>
            <a:chOff x="8310645" y="710331"/>
            <a:chExt cx="3310128" cy="5477099"/>
          </a:xfrm>
        </p:grpSpPr>
        <p:sp>
          <p:nvSpPr>
            <p:cNvPr id="39" name="Flowchart: Multidocument 207">
              <a:extLst>
                <a:ext uri="{FF2B5EF4-FFF2-40B4-BE49-F238E27FC236}">
                  <a16:creationId xmlns:a16="http://schemas.microsoft.com/office/drawing/2014/main" id="{76292A2B-4322-42C9-9C0D-A00E5E85A362}"/>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40" name="Rectangle 39">
              <a:extLst>
                <a:ext uri="{FF2B5EF4-FFF2-40B4-BE49-F238E27FC236}">
                  <a16:creationId xmlns:a16="http://schemas.microsoft.com/office/drawing/2014/main" id="{7CBEF7CD-A044-424A-B58D-3D8E7A16E51B}"/>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41" name="Flowchart: Document 230">
              <a:extLst>
                <a:ext uri="{FF2B5EF4-FFF2-40B4-BE49-F238E27FC236}">
                  <a16:creationId xmlns:a16="http://schemas.microsoft.com/office/drawing/2014/main" id="{D30C6D67-0C71-4B04-BFD4-2641274702BB}"/>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42" name="Rectangle 41">
              <a:extLst>
                <a:ext uri="{FF2B5EF4-FFF2-40B4-BE49-F238E27FC236}">
                  <a16:creationId xmlns:a16="http://schemas.microsoft.com/office/drawing/2014/main" id="{A9A74B1C-0894-40D8-9378-FFBD4BF1E68D}"/>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43" name="Rectangle 42">
              <a:extLst>
                <a:ext uri="{FF2B5EF4-FFF2-40B4-BE49-F238E27FC236}">
                  <a16:creationId xmlns:a16="http://schemas.microsoft.com/office/drawing/2014/main" id="{0FAA558E-7ADE-4E48-9C4E-E88DE589E50D}"/>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44" name="Rectangle 43">
              <a:extLst>
                <a:ext uri="{FF2B5EF4-FFF2-40B4-BE49-F238E27FC236}">
                  <a16:creationId xmlns:a16="http://schemas.microsoft.com/office/drawing/2014/main" id="{D091A7F1-9DDC-4A0F-9DBB-ED194BE7D29C}"/>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45" name="Rectangle 44">
              <a:extLst>
                <a:ext uri="{FF2B5EF4-FFF2-40B4-BE49-F238E27FC236}">
                  <a16:creationId xmlns:a16="http://schemas.microsoft.com/office/drawing/2014/main" id="{CA074749-47CE-4911-BCB1-2ECF54402412}"/>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46" name="Rectangle 45">
              <a:extLst>
                <a:ext uri="{FF2B5EF4-FFF2-40B4-BE49-F238E27FC236}">
                  <a16:creationId xmlns:a16="http://schemas.microsoft.com/office/drawing/2014/main" id="{B3A2DF8A-A997-4A71-9CB6-78244629C321}"/>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47" name="Straight Arrow Connector 46">
              <a:extLst>
                <a:ext uri="{FF2B5EF4-FFF2-40B4-BE49-F238E27FC236}">
                  <a16:creationId xmlns:a16="http://schemas.microsoft.com/office/drawing/2014/main" id="{D2CD8F39-125E-490D-A8AE-6DBE8939476A}"/>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48" name="Straight Arrow Connector 47">
              <a:extLst>
                <a:ext uri="{FF2B5EF4-FFF2-40B4-BE49-F238E27FC236}">
                  <a16:creationId xmlns:a16="http://schemas.microsoft.com/office/drawing/2014/main" id="{B60AF9A9-9982-4C11-A2B4-059567EBA7E0}"/>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49" name="Straight Arrow Connector 48">
              <a:extLst>
                <a:ext uri="{FF2B5EF4-FFF2-40B4-BE49-F238E27FC236}">
                  <a16:creationId xmlns:a16="http://schemas.microsoft.com/office/drawing/2014/main" id="{396D1768-7C95-4C00-AF08-DE73C1DB15E5}"/>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0" name="Straight Arrow Connector 49">
              <a:extLst>
                <a:ext uri="{FF2B5EF4-FFF2-40B4-BE49-F238E27FC236}">
                  <a16:creationId xmlns:a16="http://schemas.microsoft.com/office/drawing/2014/main" id="{4F6D3B7E-0C35-45EB-97D3-FE1C1DB815EF}"/>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1" name="Straight Arrow Connector 50">
              <a:extLst>
                <a:ext uri="{FF2B5EF4-FFF2-40B4-BE49-F238E27FC236}">
                  <a16:creationId xmlns:a16="http://schemas.microsoft.com/office/drawing/2014/main" id="{4605DB13-7FD3-445C-9C9E-753CD4DE505D}"/>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2" name="Straight Arrow Connector 51">
              <a:extLst>
                <a:ext uri="{FF2B5EF4-FFF2-40B4-BE49-F238E27FC236}">
                  <a16:creationId xmlns:a16="http://schemas.microsoft.com/office/drawing/2014/main" id="{1C21D3C7-9A39-4600-8640-F5C7B8505292}"/>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53" name="Straight Arrow Connector 52">
              <a:extLst>
                <a:ext uri="{FF2B5EF4-FFF2-40B4-BE49-F238E27FC236}">
                  <a16:creationId xmlns:a16="http://schemas.microsoft.com/office/drawing/2014/main" id="{9B2950C9-523E-4107-9042-6F243FE7523D}"/>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195067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FASM Generation (RapidSmith2)</a:t>
            </a:r>
          </a:p>
        </p:txBody>
      </p:sp>
      <p:sp>
        <p:nvSpPr>
          <p:cNvPr id="3" name="Content Placeholder 2"/>
          <p:cNvSpPr>
            <a:spLocks noGrp="1"/>
          </p:cNvSpPr>
          <p:nvPr>
            <p:ph idx="1"/>
          </p:nvPr>
        </p:nvSpPr>
        <p:spPr>
          <a:xfrm>
            <a:off x="609600" y="1408176"/>
            <a:ext cx="6362701" cy="486136"/>
          </a:xfrm>
        </p:spPr>
        <p:txBody>
          <a:bodyPr>
            <a:normAutofit/>
          </a:bodyPr>
          <a:lstStyle/>
          <a:p>
            <a:r>
              <a:rPr lang="en-US" sz="2800" dirty="0"/>
              <a:t>FPGA Assembly (FASM)</a:t>
            </a:r>
          </a:p>
        </p:txBody>
      </p:sp>
      <p:sp>
        <p:nvSpPr>
          <p:cNvPr id="4" name="Slide Number Placeholder 3"/>
          <p:cNvSpPr>
            <a:spLocks noGrp="1"/>
          </p:cNvSpPr>
          <p:nvPr>
            <p:ph type="sldNum" sz="quarter" idx="12"/>
          </p:nvPr>
        </p:nvSpPr>
        <p:spPr/>
        <p:txBody>
          <a:bodyPr/>
          <a:lstStyle/>
          <a:p>
            <a:fld id="{E31375A4-56A4-47D6-9801-1991572033F7}" type="slidenum">
              <a:rPr lang="en-US" smtClean="0"/>
              <a:t>14</a:t>
            </a:fld>
            <a:endParaRPr lang="en-US" dirty="0"/>
          </a:p>
        </p:txBody>
      </p:sp>
      <p:sp>
        <p:nvSpPr>
          <p:cNvPr id="37" name="Rectangle 36">
            <a:extLst>
              <a:ext uri="{FF2B5EF4-FFF2-40B4-BE49-F238E27FC236}">
                <a16:creationId xmlns:a16="http://schemas.microsoft.com/office/drawing/2014/main" id="{83BCA85B-9BEE-45AF-8AAE-4A3C44905E92}"/>
              </a:ext>
            </a:extLst>
          </p:cNvPr>
          <p:cNvSpPr/>
          <p:nvPr/>
        </p:nvSpPr>
        <p:spPr>
          <a:xfrm>
            <a:off x="958457" y="1899754"/>
            <a:ext cx="6915541" cy="2462213"/>
          </a:xfrm>
          <a:prstGeom prst="rect">
            <a:avLst/>
          </a:prstGeom>
          <a:solidFill>
            <a:schemeClr val="bg1"/>
          </a:solidFill>
          <a:ln>
            <a:solidFill>
              <a:schemeClr val="tx1">
                <a:lumMod val="50000"/>
                <a:lumOff val="50000"/>
              </a:schemeClr>
            </a:solidFill>
          </a:ln>
        </p:spPr>
        <p:txBody>
          <a:bodyPr wrap="square">
            <a:spAutoFit/>
          </a:bodyPr>
          <a:lstStyle/>
          <a:p>
            <a:r>
              <a:rPr lang="en-US" sz="2200" b="1" dirty="0">
                <a:solidFill>
                  <a:srgbClr val="00B050"/>
                </a:solidFill>
                <a:latin typeface="Courier New" panose="02070309020205020404" pitchFamily="49" charset="0"/>
                <a:cs typeface="Courier New" panose="02070309020205020404" pitchFamily="49" charset="0"/>
              </a:rPr>
              <a:t># LUT properties</a:t>
            </a:r>
          </a:p>
          <a:p>
            <a:r>
              <a:rPr lang="en-US" sz="2200" b="1" dirty="0">
                <a:latin typeface="Courier New" panose="02070309020205020404" pitchFamily="49" charset="0"/>
                <a:cs typeface="Courier New" panose="02070309020205020404" pitchFamily="49" charset="0"/>
              </a:rPr>
              <a:t>CLBLL_L_X40Y13.SLICEL_X1.ALUT.INIT[01] 1</a:t>
            </a:r>
          </a:p>
          <a:p>
            <a:r>
              <a:rPr lang="en-US" sz="2200" b="1" dirty="0">
                <a:latin typeface="Courier New" panose="02070309020205020404" pitchFamily="49" charset="0"/>
                <a:cs typeface="Courier New" panose="02070309020205020404" pitchFamily="49" charset="0"/>
              </a:rPr>
              <a:t>. . .</a:t>
            </a:r>
          </a:p>
          <a:p>
            <a:r>
              <a:rPr lang="en-US" sz="2200" b="1" dirty="0">
                <a:latin typeface="Courier New" panose="02070309020205020404" pitchFamily="49" charset="0"/>
                <a:cs typeface="Courier New" panose="02070309020205020404" pitchFamily="49" charset="0"/>
              </a:rPr>
              <a:t>CLBLL_L_X40Y13.SLICEL_X1.ALUT.INIT[63] 1</a:t>
            </a:r>
          </a:p>
          <a:p>
            <a:endParaRPr lang="en-US" sz="2200" b="1" dirty="0">
              <a:latin typeface="Courier New" panose="02070309020205020404" pitchFamily="49" charset="0"/>
              <a:cs typeface="Courier New" panose="02070309020205020404" pitchFamily="49" charset="0"/>
            </a:endParaRPr>
          </a:p>
          <a:p>
            <a:r>
              <a:rPr lang="en-US" sz="2200" b="1" dirty="0">
                <a:solidFill>
                  <a:srgbClr val="00B050"/>
                </a:solidFill>
                <a:latin typeface="Courier New" panose="02070309020205020404" pitchFamily="49" charset="0"/>
                <a:cs typeface="Courier New" panose="02070309020205020404" pitchFamily="49" charset="0"/>
              </a:rPr>
              <a:t># Net: </a:t>
            </a:r>
            <a:r>
              <a:rPr lang="en-US" sz="2200" b="1" dirty="0" err="1">
                <a:solidFill>
                  <a:srgbClr val="00B050"/>
                </a:solidFill>
                <a:latin typeface="Courier New" panose="02070309020205020404" pitchFamily="49" charset="0"/>
                <a:cs typeface="Courier New" panose="02070309020205020404" pitchFamily="49" charset="0"/>
              </a:rPr>
              <a:t>Timer.tenthsCounter.count</a:t>
            </a:r>
            <a:r>
              <a:rPr lang="en-US" sz="2200" b="1" dirty="0">
                <a:solidFill>
                  <a:srgbClr val="00B050"/>
                </a:solidFill>
                <a:latin typeface="Courier New" panose="02070309020205020404" pitchFamily="49" charset="0"/>
                <a:cs typeface="Courier New" panose="02070309020205020404" pitchFamily="49" charset="0"/>
              </a:rPr>
              <a:t>[1]</a:t>
            </a:r>
          </a:p>
          <a:p>
            <a:r>
              <a:rPr lang="en-US" sz="2200" b="1" dirty="0">
                <a:latin typeface="Courier New" panose="02070309020205020404" pitchFamily="49" charset="0"/>
                <a:cs typeface="Courier New" panose="02070309020205020404" pitchFamily="49" charset="0"/>
              </a:rPr>
              <a:t>INT_R_X43Y29.NN2BEG1 LOGIC_OUTS1 . . .</a:t>
            </a:r>
          </a:p>
        </p:txBody>
      </p:sp>
      <p:sp>
        <p:nvSpPr>
          <p:cNvPr id="38" name="TextBox 37">
            <a:extLst>
              <a:ext uri="{FF2B5EF4-FFF2-40B4-BE49-F238E27FC236}">
                <a16:creationId xmlns:a16="http://schemas.microsoft.com/office/drawing/2014/main" id="{E078052E-CA10-4845-82BD-3E15FFA682FE}"/>
              </a:ext>
            </a:extLst>
          </p:cNvPr>
          <p:cNvSpPr txBox="1"/>
          <p:nvPr/>
        </p:nvSpPr>
        <p:spPr>
          <a:xfrm>
            <a:off x="958457" y="4440926"/>
            <a:ext cx="6744088" cy="430887"/>
          </a:xfrm>
          <a:prstGeom prst="rect">
            <a:avLst/>
          </a:prstGeom>
          <a:noFill/>
        </p:spPr>
        <p:txBody>
          <a:bodyPr wrap="square" rtlCol="0">
            <a:spAutoFit/>
          </a:bodyPr>
          <a:lstStyle/>
          <a:p>
            <a:pPr algn="ctr"/>
            <a:r>
              <a:rPr lang="en-US" sz="2200" dirty="0">
                <a:cs typeface="Calibri" panose="020F0502020204030204" pitchFamily="34" charset="0"/>
              </a:rPr>
              <a:t>FASM File Sample</a:t>
            </a:r>
          </a:p>
        </p:txBody>
      </p:sp>
      <p:sp>
        <p:nvSpPr>
          <p:cNvPr id="7" name="Content Placeholder 2">
            <a:extLst>
              <a:ext uri="{FF2B5EF4-FFF2-40B4-BE49-F238E27FC236}">
                <a16:creationId xmlns:a16="http://schemas.microsoft.com/office/drawing/2014/main" id="{D3428893-1670-40BC-915A-A5B79D7A8B62}"/>
              </a:ext>
            </a:extLst>
          </p:cNvPr>
          <p:cNvSpPr txBox="1">
            <a:spLocks/>
          </p:cNvSpPr>
          <p:nvPr/>
        </p:nvSpPr>
        <p:spPr>
          <a:xfrm>
            <a:off x="609600" y="5189479"/>
            <a:ext cx="6890535" cy="5405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New RapidSmith2 FASM Generator</a:t>
            </a:r>
          </a:p>
        </p:txBody>
      </p:sp>
      <p:grpSp>
        <p:nvGrpSpPr>
          <p:cNvPr id="25" name="Group 24">
            <a:extLst>
              <a:ext uri="{FF2B5EF4-FFF2-40B4-BE49-F238E27FC236}">
                <a16:creationId xmlns:a16="http://schemas.microsoft.com/office/drawing/2014/main" id="{215409EC-DF15-4CA9-8968-628C91F62133}"/>
              </a:ext>
            </a:extLst>
          </p:cNvPr>
          <p:cNvGrpSpPr/>
          <p:nvPr/>
        </p:nvGrpSpPr>
        <p:grpSpPr>
          <a:xfrm>
            <a:off x="8310645" y="710331"/>
            <a:ext cx="3310128" cy="5477099"/>
            <a:chOff x="8310645" y="710331"/>
            <a:chExt cx="3310128" cy="5477099"/>
          </a:xfrm>
        </p:grpSpPr>
        <p:sp>
          <p:nvSpPr>
            <p:cNvPr id="26" name="Flowchart: Multidocument 207">
              <a:extLst>
                <a:ext uri="{FF2B5EF4-FFF2-40B4-BE49-F238E27FC236}">
                  <a16:creationId xmlns:a16="http://schemas.microsoft.com/office/drawing/2014/main" id="{6A2F1A1C-9A9F-4805-9DEC-7E0F2E688AB0}"/>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27" name="Rectangle 26">
              <a:extLst>
                <a:ext uri="{FF2B5EF4-FFF2-40B4-BE49-F238E27FC236}">
                  <a16:creationId xmlns:a16="http://schemas.microsoft.com/office/drawing/2014/main" id="{3B094A4E-BE30-4DA4-8293-6A496D0DFA92}"/>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28" name="Flowchart: Document 230">
              <a:extLst>
                <a:ext uri="{FF2B5EF4-FFF2-40B4-BE49-F238E27FC236}">
                  <a16:creationId xmlns:a16="http://schemas.microsoft.com/office/drawing/2014/main" id="{82B94550-C816-4B55-A64C-7DC9BBCFB865}"/>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29" name="Rectangle 28">
              <a:extLst>
                <a:ext uri="{FF2B5EF4-FFF2-40B4-BE49-F238E27FC236}">
                  <a16:creationId xmlns:a16="http://schemas.microsoft.com/office/drawing/2014/main" id="{1F427238-BEB7-40D2-B5AE-13BC6611970D}"/>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30" name="Rectangle 29">
              <a:extLst>
                <a:ext uri="{FF2B5EF4-FFF2-40B4-BE49-F238E27FC236}">
                  <a16:creationId xmlns:a16="http://schemas.microsoft.com/office/drawing/2014/main" id="{21F53966-D925-4183-BB8C-B6E97AB30BB8}"/>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31" name="Rectangle 30">
              <a:extLst>
                <a:ext uri="{FF2B5EF4-FFF2-40B4-BE49-F238E27FC236}">
                  <a16:creationId xmlns:a16="http://schemas.microsoft.com/office/drawing/2014/main" id="{8F924C62-0F6A-4306-B33F-FAABB6A63BC6}"/>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32" name="Rectangle 31">
              <a:extLst>
                <a:ext uri="{FF2B5EF4-FFF2-40B4-BE49-F238E27FC236}">
                  <a16:creationId xmlns:a16="http://schemas.microsoft.com/office/drawing/2014/main" id="{581D5B13-6733-4F6A-AF6D-0924470DA6A1}"/>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33" name="Rectangle 32">
              <a:extLst>
                <a:ext uri="{FF2B5EF4-FFF2-40B4-BE49-F238E27FC236}">
                  <a16:creationId xmlns:a16="http://schemas.microsoft.com/office/drawing/2014/main" id="{59BDCAFE-8077-4BC5-975F-E466045F0421}"/>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34" name="Straight Arrow Connector 33">
              <a:extLst>
                <a:ext uri="{FF2B5EF4-FFF2-40B4-BE49-F238E27FC236}">
                  <a16:creationId xmlns:a16="http://schemas.microsoft.com/office/drawing/2014/main" id="{C9CE0879-6A7B-4FEE-9566-EE61B4EA2F77}"/>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5" name="Straight Arrow Connector 34">
              <a:extLst>
                <a:ext uri="{FF2B5EF4-FFF2-40B4-BE49-F238E27FC236}">
                  <a16:creationId xmlns:a16="http://schemas.microsoft.com/office/drawing/2014/main" id="{D3ACC171-F49B-4990-8CAB-0E4D24202032}"/>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6" name="Straight Arrow Connector 35">
              <a:extLst>
                <a:ext uri="{FF2B5EF4-FFF2-40B4-BE49-F238E27FC236}">
                  <a16:creationId xmlns:a16="http://schemas.microsoft.com/office/drawing/2014/main" id="{74DB8D37-175B-454B-8183-E7BC2BBA1B9D}"/>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B2934472-C2C0-4360-9737-A74F104D9EDD}"/>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40" name="Straight Arrow Connector 39">
              <a:extLst>
                <a:ext uri="{FF2B5EF4-FFF2-40B4-BE49-F238E27FC236}">
                  <a16:creationId xmlns:a16="http://schemas.microsoft.com/office/drawing/2014/main" id="{668AACCF-6DE9-4F37-AADB-E17913A65A5C}"/>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41" name="Straight Arrow Connector 40">
              <a:extLst>
                <a:ext uri="{FF2B5EF4-FFF2-40B4-BE49-F238E27FC236}">
                  <a16:creationId xmlns:a16="http://schemas.microsoft.com/office/drawing/2014/main" id="{A909DDBC-BE0D-4369-A282-F4469EE4DB1C}"/>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42" name="Straight Arrow Connector 41">
              <a:extLst>
                <a:ext uri="{FF2B5EF4-FFF2-40B4-BE49-F238E27FC236}">
                  <a16:creationId xmlns:a16="http://schemas.microsoft.com/office/drawing/2014/main" id="{FF9ADD0D-FAAF-4504-8752-71FF9EDAF624}"/>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5194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Bitstream Generation (Project X-Ray)</a:t>
            </a:r>
          </a:p>
        </p:txBody>
      </p:sp>
      <p:sp>
        <p:nvSpPr>
          <p:cNvPr id="3" name="Content Placeholder 2"/>
          <p:cNvSpPr>
            <a:spLocks noGrp="1"/>
          </p:cNvSpPr>
          <p:nvPr>
            <p:ph idx="1"/>
          </p:nvPr>
        </p:nvSpPr>
        <p:spPr>
          <a:xfrm>
            <a:off x="609599" y="1409700"/>
            <a:ext cx="7418716" cy="2019300"/>
          </a:xfrm>
        </p:spPr>
        <p:txBody>
          <a:bodyPr>
            <a:normAutofit/>
          </a:bodyPr>
          <a:lstStyle/>
          <a:p>
            <a:r>
              <a:rPr lang="en-US" sz="2800" dirty="0"/>
              <a:t>xc7PartialPatch</a:t>
            </a:r>
          </a:p>
          <a:p>
            <a:pPr lvl="1"/>
            <a:r>
              <a:rPr lang="en-US" sz="2600" dirty="0"/>
              <a:t>Patches </a:t>
            </a:r>
            <a:r>
              <a:rPr lang="en-US" sz="2600" i="1" dirty="0"/>
              <a:t>initial</a:t>
            </a:r>
            <a:r>
              <a:rPr lang="en-US" sz="2600" dirty="0"/>
              <a:t> partial bitstream w/ FASM</a:t>
            </a:r>
          </a:p>
          <a:p>
            <a:pPr lvl="1"/>
            <a:r>
              <a:rPr lang="en-US" sz="2600" dirty="0"/>
              <a:t>Uses Project X-Ray tools &amp; bitstream database</a:t>
            </a:r>
          </a:p>
        </p:txBody>
      </p:sp>
      <p:sp>
        <p:nvSpPr>
          <p:cNvPr id="4" name="Slide Number Placeholder 3"/>
          <p:cNvSpPr>
            <a:spLocks noGrp="1"/>
          </p:cNvSpPr>
          <p:nvPr>
            <p:ph type="sldNum" sz="quarter" idx="12"/>
          </p:nvPr>
        </p:nvSpPr>
        <p:spPr/>
        <p:txBody>
          <a:bodyPr/>
          <a:lstStyle/>
          <a:p>
            <a:fld id="{E31375A4-56A4-47D6-9801-1991572033F7}" type="slidenum">
              <a:rPr lang="en-US" smtClean="0"/>
              <a:t>15</a:t>
            </a:fld>
            <a:endParaRPr lang="en-US" dirty="0"/>
          </a:p>
        </p:txBody>
      </p:sp>
      <p:grpSp>
        <p:nvGrpSpPr>
          <p:cNvPr id="22" name="Group 21">
            <a:extLst>
              <a:ext uri="{FF2B5EF4-FFF2-40B4-BE49-F238E27FC236}">
                <a16:creationId xmlns:a16="http://schemas.microsoft.com/office/drawing/2014/main" id="{7248BDE6-66D9-4A86-B51B-F9D08DD797E9}"/>
              </a:ext>
            </a:extLst>
          </p:cNvPr>
          <p:cNvGrpSpPr/>
          <p:nvPr/>
        </p:nvGrpSpPr>
        <p:grpSpPr>
          <a:xfrm>
            <a:off x="8310645" y="710331"/>
            <a:ext cx="3310128" cy="5477099"/>
            <a:chOff x="8310645" y="710331"/>
            <a:chExt cx="3310128" cy="5477099"/>
          </a:xfrm>
        </p:grpSpPr>
        <p:sp>
          <p:nvSpPr>
            <p:cNvPr id="23" name="Flowchart: Multidocument 207">
              <a:extLst>
                <a:ext uri="{FF2B5EF4-FFF2-40B4-BE49-F238E27FC236}">
                  <a16:creationId xmlns:a16="http://schemas.microsoft.com/office/drawing/2014/main" id="{5FF0A310-9E6F-4575-99DA-FD02D232F3BB}"/>
                </a:ext>
              </a:extLst>
            </p:cNvPr>
            <p:cNvSpPr/>
            <p:nvPr/>
          </p:nvSpPr>
          <p:spPr bwMode="auto">
            <a:xfrm>
              <a:off x="9156551" y="710331"/>
              <a:ext cx="1618317" cy="100266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24" name="Rectangle 23">
              <a:extLst>
                <a:ext uri="{FF2B5EF4-FFF2-40B4-BE49-F238E27FC236}">
                  <a16:creationId xmlns:a16="http://schemas.microsoft.com/office/drawing/2014/main" id="{556FA296-4531-428B-979D-431DB43465C3}"/>
                </a:ext>
              </a:extLst>
            </p:cNvPr>
            <p:cNvSpPr/>
            <p:nvPr/>
          </p:nvSpPr>
          <p:spPr bwMode="auto">
            <a:xfrm>
              <a:off x="8310645" y="1832093"/>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endParaRPr lang="en-US" sz="2200" b="1" dirty="0">
                <a:solidFill>
                  <a:prstClr val="black"/>
                </a:solidFill>
                <a:latin typeface="Arial" charset="0"/>
                <a:cs typeface="Calibri" panose="020F0502020204030204" pitchFamily="34" charset="0"/>
              </a:endParaRPr>
            </a:p>
          </p:txBody>
        </p:sp>
        <p:sp>
          <p:nvSpPr>
            <p:cNvPr id="25" name="Flowchart: Document 230">
              <a:extLst>
                <a:ext uri="{FF2B5EF4-FFF2-40B4-BE49-F238E27FC236}">
                  <a16:creationId xmlns:a16="http://schemas.microsoft.com/office/drawing/2014/main" id="{3A20140F-AD5E-49EA-B5EF-3ECDD3B2A339}"/>
                </a:ext>
              </a:extLst>
            </p:cNvPr>
            <p:cNvSpPr/>
            <p:nvPr/>
          </p:nvSpPr>
          <p:spPr bwMode="auto">
            <a:xfrm>
              <a:off x="9659753" y="5729994"/>
              <a:ext cx="611912" cy="457436"/>
            </a:xfrm>
            <a:prstGeom prst="flowChart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26" name="Rectangle 25">
              <a:extLst>
                <a:ext uri="{FF2B5EF4-FFF2-40B4-BE49-F238E27FC236}">
                  <a16:creationId xmlns:a16="http://schemas.microsoft.com/office/drawing/2014/main" id="{26CC3057-A382-49DE-84B1-FC725336AFD8}"/>
                </a:ext>
              </a:extLst>
            </p:cNvPr>
            <p:cNvSpPr/>
            <p:nvPr/>
          </p:nvSpPr>
          <p:spPr bwMode="auto">
            <a:xfrm>
              <a:off x="8310645" y="266409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Packing</a:t>
              </a:r>
            </a:p>
          </p:txBody>
        </p:sp>
        <p:sp>
          <p:nvSpPr>
            <p:cNvPr id="27" name="Rectangle 26">
              <a:extLst>
                <a:ext uri="{FF2B5EF4-FFF2-40B4-BE49-F238E27FC236}">
                  <a16:creationId xmlns:a16="http://schemas.microsoft.com/office/drawing/2014/main" id="{C961AEE8-FB39-4B96-ACA5-37C65507C736}"/>
                </a:ext>
              </a:extLst>
            </p:cNvPr>
            <p:cNvSpPr/>
            <p:nvPr/>
          </p:nvSpPr>
          <p:spPr bwMode="auto">
            <a:xfrm>
              <a:off x="8310645" y="3217218"/>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Placement</a:t>
              </a:r>
            </a:p>
          </p:txBody>
        </p:sp>
        <p:sp>
          <p:nvSpPr>
            <p:cNvPr id="28" name="Rectangle 27">
              <a:extLst>
                <a:ext uri="{FF2B5EF4-FFF2-40B4-BE49-F238E27FC236}">
                  <a16:creationId xmlns:a16="http://schemas.microsoft.com/office/drawing/2014/main" id="{BB1D4247-D22E-43EE-A546-EF253D30A6DC}"/>
                </a:ext>
              </a:extLst>
            </p:cNvPr>
            <p:cNvSpPr/>
            <p:nvPr/>
          </p:nvSpPr>
          <p:spPr bwMode="auto">
            <a:xfrm>
              <a:off x="8310645" y="3769461"/>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Routing</a:t>
              </a:r>
            </a:p>
          </p:txBody>
        </p:sp>
        <p:sp>
          <p:nvSpPr>
            <p:cNvPr id="29" name="Rectangle 28">
              <a:extLst>
                <a:ext uri="{FF2B5EF4-FFF2-40B4-BE49-F238E27FC236}">
                  <a16:creationId xmlns:a16="http://schemas.microsoft.com/office/drawing/2014/main" id="{445D5D5E-325B-48FD-812C-65246D1AA64E}"/>
                </a:ext>
              </a:extLst>
            </p:cNvPr>
            <p:cNvSpPr/>
            <p:nvPr/>
          </p:nvSpPr>
          <p:spPr bwMode="auto">
            <a:xfrm>
              <a:off x="8310645" y="4327135"/>
              <a:ext cx="3310128" cy="64008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30" name="Rectangle 29">
              <a:extLst>
                <a:ext uri="{FF2B5EF4-FFF2-40B4-BE49-F238E27FC236}">
                  <a16:creationId xmlns:a16="http://schemas.microsoft.com/office/drawing/2014/main" id="{3A71648B-38E4-4CA6-8660-20E4FFD86DAB}"/>
                </a:ext>
              </a:extLst>
            </p:cNvPr>
            <p:cNvSpPr/>
            <p:nvPr/>
          </p:nvSpPr>
          <p:spPr bwMode="auto">
            <a:xfrm>
              <a:off x="8310645" y="5160916"/>
              <a:ext cx="3310128" cy="365760"/>
            </a:xfrm>
            <a:prstGeom prst="rect">
              <a:avLst/>
            </a:prstGeom>
            <a:solidFill>
              <a:schemeClr val="bg1"/>
            </a:solidFill>
            <a:ln w="9525" cap="flat" cmpd="sng" algn="ctr">
              <a:solidFill>
                <a:srgbClr val="2B3E85"/>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r>
                <a:rPr lang="en-US" sz="2200" dirty="0">
                  <a:solidFill>
                    <a:prstClr val="black"/>
                  </a:solidFill>
                  <a:latin typeface="Arial" charset="0"/>
                  <a:cs typeface="Calibri" panose="020F0502020204030204" pitchFamily="34" charset="0"/>
                </a:rPr>
                <a:t>: </a:t>
              </a:r>
              <a:r>
                <a:rPr lang="en-US" sz="2200" dirty="0" err="1">
                  <a:solidFill>
                    <a:prstClr val="black"/>
                  </a:solidFill>
                  <a:latin typeface="Arial" charset="0"/>
                  <a:cs typeface="Calibri" panose="020F0502020204030204" pitchFamily="34" charset="0"/>
                </a:rPr>
                <a:t>Bitgen</a:t>
              </a:r>
              <a:endParaRPr lang="en-US" sz="2200" dirty="0">
                <a:solidFill>
                  <a:prstClr val="black"/>
                </a:solidFill>
                <a:latin typeface="Arial" charset="0"/>
                <a:cs typeface="Calibri" panose="020F0502020204030204" pitchFamily="34" charset="0"/>
              </a:endParaRPr>
            </a:p>
          </p:txBody>
        </p:sp>
        <p:cxnSp>
          <p:nvCxnSpPr>
            <p:cNvPr id="31" name="Straight Arrow Connector 30">
              <a:extLst>
                <a:ext uri="{FF2B5EF4-FFF2-40B4-BE49-F238E27FC236}">
                  <a16:creationId xmlns:a16="http://schemas.microsoft.com/office/drawing/2014/main" id="{D6AD3BD9-EA44-4A07-B88B-C3A780885E5B}"/>
                </a:ext>
              </a:extLst>
            </p:cNvPr>
            <p:cNvCxnSpPr>
              <a:cxnSpLocks/>
            </p:cNvCxnSpPr>
            <p:nvPr/>
          </p:nvCxnSpPr>
          <p:spPr bwMode="auto">
            <a:xfrm>
              <a:off x="9965709" y="1628026"/>
              <a:ext cx="0" cy="201168"/>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2" name="Straight Arrow Connector 31">
              <a:extLst>
                <a:ext uri="{FF2B5EF4-FFF2-40B4-BE49-F238E27FC236}">
                  <a16:creationId xmlns:a16="http://schemas.microsoft.com/office/drawing/2014/main" id="{BA8002CF-C193-44AB-8E62-D8247D4BEF82}"/>
                </a:ext>
              </a:extLst>
            </p:cNvPr>
            <p:cNvCxnSpPr>
              <a:cxnSpLocks/>
            </p:cNvCxnSpPr>
            <p:nvPr/>
          </p:nvCxnSpPr>
          <p:spPr bwMode="auto">
            <a:xfrm>
              <a:off x="9965709" y="2472173"/>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F0ADAAE-76A3-46E1-A114-45910BDF77E7}"/>
                </a:ext>
              </a:extLst>
            </p:cNvPr>
            <p:cNvCxnSpPr>
              <a:cxnSpLocks/>
            </p:cNvCxnSpPr>
            <p:nvPr/>
          </p:nvCxnSpPr>
          <p:spPr bwMode="auto">
            <a:xfrm>
              <a:off x="9965709" y="3034338"/>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4" name="Straight Arrow Connector 33">
              <a:extLst>
                <a:ext uri="{FF2B5EF4-FFF2-40B4-BE49-F238E27FC236}">
                  <a16:creationId xmlns:a16="http://schemas.microsoft.com/office/drawing/2014/main" id="{2339C311-795C-48EF-B2D6-B19CE32277B3}"/>
                </a:ext>
              </a:extLst>
            </p:cNvPr>
            <p:cNvCxnSpPr>
              <a:cxnSpLocks/>
            </p:cNvCxnSpPr>
            <p:nvPr/>
          </p:nvCxnSpPr>
          <p:spPr bwMode="auto">
            <a:xfrm>
              <a:off x="9965709" y="3592836"/>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5" name="Straight Arrow Connector 34">
              <a:extLst>
                <a:ext uri="{FF2B5EF4-FFF2-40B4-BE49-F238E27FC236}">
                  <a16:creationId xmlns:a16="http://schemas.microsoft.com/office/drawing/2014/main" id="{2D9F527B-205B-473B-94B3-BC1E4B6870FA}"/>
                </a:ext>
              </a:extLst>
            </p:cNvPr>
            <p:cNvCxnSpPr>
              <a:cxnSpLocks/>
            </p:cNvCxnSpPr>
            <p:nvPr/>
          </p:nvCxnSpPr>
          <p:spPr bwMode="auto">
            <a:xfrm>
              <a:off x="9965709" y="4139982"/>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6" name="Straight Arrow Connector 35">
              <a:extLst>
                <a:ext uri="{FF2B5EF4-FFF2-40B4-BE49-F238E27FC236}">
                  <a16:creationId xmlns:a16="http://schemas.microsoft.com/office/drawing/2014/main" id="{F06D2026-DFFF-47AB-B59F-3EE2FF2EC40B}"/>
                </a:ext>
              </a:extLst>
            </p:cNvPr>
            <p:cNvCxnSpPr>
              <a:cxnSpLocks/>
            </p:cNvCxnSpPr>
            <p:nvPr/>
          </p:nvCxnSpPr>
          <p:spPr bwMode="auto">
            <a:xfrm>
              <a:off x="9965709" y="4973274"/>
              <a:ext cx="0" cy="182880"/>
            </a:xfrm>
            <a:prstGeom prst="straightConnector1">
              <a:avLst/>
            </a:prstGeom>
            <a:noFill/>
            <a:ln w="28575"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530680A9-E6F2-4DD5-B0E5-2C76AD036C10}"/>
                </a:ext>
              </a:extLst>
            </p:cNvPr>
            <p:cNvCxnSpPr>
              <a:cxnSpLocks/>
            </p:cNvCxnSpPr>
            <p:nvPr/>
          </p:nvCxnSpPr>
          <p:spPr bwMode="auto">
            <a:xfrm>
              <a:off x="9965709" y="5526676"/>
              <a:ext cx="0" cy="182880"/>
            </a:xfrm>
            <a:prstGeom prst="straightConnector1">
              <a:avLst/>
            </a:prstGeom>
            <a:noFill/>
            <a:ln w="28575" cap="flat" cmpd="sng" algn="ctr">
              <a:solidFill>
                <a:srgbClr val="00275D"/>
              </a:solidFill>
              <a:prstDash val="solid"/>
              <a:headEnd type="none" w="med" len="med"/>
              <a:tailEnd type="triangle"/>
            </a:ln>
            <a:effectLst>
              <a:glow rad="101600">
                <a:schemeClr val="accent4">
                  <a:satMod val="175000"/>
                  <a:alpha val="40000"/>
                </a:schemeClr>
              </a:glow>
              <a:outerShdw blurRad="40000" dist="20000" dir="5400000" rotWithShape="0">
                <a:srgbClr val="000000">
                  <a:alpha val="38000"/>
                </a:srgbClr>
              </a:outerShdw>
            </a:effectLst>
          </p:spPr>
        </p:cxnSp>
      </p:grpSp>
      <p:sp>
        <p:nvSpPr>
          <p:cNvPr id="21" name="Content Placeholder 2">
            <a:extLst>
              <a:ext uri="{FF2B5EF4-FFF2-40B4-BE49-F238E27FC236}">
                <a16:creationId xmlns:a16="http://schemas.microsoft.com/office/drawing/2014/main" id="{BD5AA646-278A-4FEF-93E6-FE02A6C34A74}"/>
              </a:ext>
            </a:extLst>
          </p:cNvPr>
          <p:cNvSpPr txBox="1">
            <a:spLocks/>
          </p:cNvSpPr>
          <p:nvPr/>
        </p:nvSpPr>
        <p:spPr>
          <a:xfrm>
            <a:off x="609599" y="3864244"/>
            <a:ext cx="7418716" cy="1619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Produces a </a:t>
            </a:r>
            <a:r>
              <a:rPr lang="en-US" sz="2800" i="1" dirty="0"/>
              <a:t>new </a:t>
            </a:r>
            <a:r>
              <a:rPr lang="en-US" sz="2800" dirty="0"/>
              <a:t>partial bitstream!</a:t>
            </a:r>
            <a:endParaRPr lang="en-US" sz="2600" dirty="0"/>
          </a:p>
          <a:p>
            <a:endParaRPr lang="en-US" dirty="0"/>
          </a:p>
        </p:txBody>
      </p:sp>
    </p:spTree>
    <p:extLst>
      <p:ext uri="{BB962C8B-B14F-4D97-AF65-F5344CB8AC3E}">
        <p14:creationId xmlns:p14="http://schemas.microsoft.com/office/powerpoint/2010/main" val="186657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Testing &amp; Evaluation</a:t>
            </a:r>
          </a:p>
        </p:txBody>
      </p:sp>
      <p:sp>
        <p:nvSpPr>
          <p:cNvPr id="3" name="Content Placeholder 2"/>
          <p:cNvSpPr>
            <a:spLocks noGrp="1"/>
          </p:cNvSpPr>
          <p:nvPr>
            <p:ph idx="1"/>
          </p:nvPr>
        </p:nvSpPr>
        <p:spPr>
          <a:xfrm>
            <a:off x="609601" y="1408175"/>
            <a:ext cx="4790814" cy="4095581"/>
          </a:xfrm>
        </p:spPr>
        <p:txBody>
          <a:bodyPr>
            <a:normAutofit/>
          </a:bodyPr>
          <a:lstStyle/>
          <a:p>
            <a:r>
              <a:rPr lang="en-US" sz="2800" dirty="0"/>
              <a:t>Static Region:</a:t>
            </a:r>
          </a:p>
          <a:p>
            <a:pPr lvl="1"/>
            <a:r>
              <a:rPr lang="en-US" sz="2600" dirty="0"/>
              <a:t>Xilinx’s PS7 core</a:t>
            </a:r>
          </a:p>
          <a:p>
            <a:pPr lvl="1"/>
            <a:r>
              <a:rPr lang="en-US" sz="2600" dirty="0"/>
              <a:t>Clocking, I/O interfaces</a:t>
            </a:r>
          </a:p>
          <a:p>
            <a:endParaRPr lang="en-US" sz="2200" dirty="0"/>
          </a:p>
          <a:p>
            <a:r>
              <a:rPr lang="en-US" sz="2800" dirty="0"/>
              <a:t>PR Region:</a:t>
            </a:r>
          </a:p>
          <a:p>
            <a:pPr lvl="1"/>
            <a:r>
              <a:rPr lang="en-US" sz="2600" dirty="0"/>
              <a:t>8 columns x 50 rows of CLB &amp; interconnect tiles</a:t>
            </a:r>
          </a:p>
          <a:p>
            <a:pPr lvl="1"/>
            <a:endParaRPr lang="en-US" sz="2400" dirty="0"/>
          </a:p>
        </p:txBody>
      </p:sp>
      <p:sp>
        <p:nvSpPr>
          <p:cNvPr id="4" name="Slide Number Placeholder 3"/>
          <p:cNvSpPr>
            <a:spLocks noGrp="1"/>
          </p:cNvSpPr>
          <p:nvPr>
            <p:ph type="sldNum" sz="quarter" idx="12"/>
          </p:nvPr>
        </p:nvSpPr>
        <p:spPr>
          <a:xfrm>
            <a:off x="5788959" y="6410805"/>
            <a:ext cx="506705" cy="261478"/>
          </a:xfrm>
        </p:spPr>
        <p:txBody>
          <a:bodyPr/>
          <a:lstStyle/>
          <a:p>
            <a:fld id="{E31375A4-56A4-47D6-9801-1991572033F7}" type="slidenum">
              <a:rPr lang="en-US" smtClean="0"/>
              <a:t>16</a:t>
            </a:fld>
            <a:endParaRPr lang="en-US" dirty="0"/>
          </a:p>
        </p:txBody>
      </p:sp>
      <p:sp>
        <p:nvSpPr>
          <p:cNvPr id="10" name="Rectangle 9">
            <a:extLst>
              <a:ext uri="{FF2B5EF4-FFF2-40B4-BE49-F238E27FC236}">
                <a16:creationId xmlns:a16="http://schemas.microsoft.com/office/drawing/2014/main" id="{BAEDF224-B2DC-46F6-90AF-9D8021E1C811}"/>
              </a:ext>
            </a:extLst>
          </p:cNvPr>
          <p:cNvSpPr/>
          <p:nvPr/>
        </p:nvSpPr>
        <p:spPr bwMode="auto">
          <a:xfrm>
            <a:off x="9741358" y="1261650"/>
            <a:ext cx="1307592" cy="2805381"/>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0"/>
              </a:spcBef>
              <a:spcAft>
                <a:spcPct val="0"/>
              </a:spcAft>
            </a:pPr>
            <a:r>
              <a:rPr lang="en-US" sz="2200" dirty="0">
                <a:latin typeface="Arial" panose="020B0604020202020204" pitchFamily="34" charset="0"/>
                <a:cs typeface="Arial" panose="020B0604020202020204" pitchFamily="34" charset="0"/>
              </a:rPr>
              <a:t>Timer</a:t>
            </a:r>
          </a:p>
        </p:txBody>
      </p:sp>
      <p:sp>
        <p:nvSpPr>
          <p:cNvPr id="11" name="Rectangle 10">
            <a:extLst>
              <a:ext uri="{FF2B5EF4-FFF2-40B4-BE49-F238E27FC236}">
                <a16:creationId xmlns:a16="http://schemas.microsoft.com/office/drawing/2014/main" id="{1AA30B20-D6DD-4892-A673-E77A41D4F97C}"/>
              </a:ext>
            </a:extLst>
          </p:cNvPr>
          <p:cNvSpPr/>
          <p:nvPr/>
        </p:nvSpPr>
        <p:spPr bwMode="auto">
          <a:xfrm>
            <a:off x="9926749" y="1629630"/>
            <a:ext cx="1307592" cy="2805381"/>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0"/>
              </a:spcBef>
              <a:spcAft>
                <a:spcPct val="0"/>
              </a:spcAft>
            </a:pPr>
            <a:r>
              <a:rPr lang="en-US" sz="2200" dirty="0">
                <a:latin typeface="Arial" panose="020B0604020202020204" pitchFamily="34" charset="0"/>
                <a:cs typeface="Arial" panose="020B0604020202020204" pitchFamily="34" charset="0"/>
              </a:rPr>
              <a:t>Pattern</a:t>
            </a:r>
          </a:p>
        </p:txBody>
      </p:sp>
      <p:sp>
        <p:nvSpPr>
          <p:cNvPr id="12" name="Rectangle 11">
            <a:extLst>
              <a:ext uri="{FF2B5EF4-FFF2-40B4-BE49-F238E27FC236}">
                <a16:creationId xmlns:a16="http://schemas.microsoft.com/office/drawing/2014/main" id="{E1D13B9F-1694-4BAF-AD26-A0880EE7FAF8}"/>
              </a:ext>
            </a:extLst>
          </p:cNvPr>
          <p:cNvSpPr/>
          <p:nvPr/>
        </p:nvSpPr>
        <p:spPr bwMode="auto">
          <a:xfrm>
            <a:off x="10113281" y="2000109"/>
            <a:ext cx="1307592" cy="280538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0"/>
              </a:spcBef>
              <a:spcAft>
                <a:spcPct val="0"/>
              </a:spcAft>
            </a:pPr>
            <a:r>
              <a:rPr lang="en-US" sz="2200" dirty="0">
                <a:latin typeface="Arial" panose="020B0604020202020204" pitchFamily="34" charset="0"/>
                <a:cs typeface="Arial" panose="020B0604020202020204" pitchFamily="34" charset="0"/>
              </a:rPr>
              <a:t>Watch</a:t>
            </a:r>
          </a:p>
        </p:txBody>
      </p:sp>
      <p:sp>
        <p:nvSpPr>
          <p:cNvPr id="13" name="Rectangle 12">
            <a:extLst>
              <a:ext uri="{FF2B5EF4-FFF2-40B4-BE49-F238E27FC236}">
                <a16:creationId xmlns:a16="http://schemas.microsoft.com/office/drawing/2014/main" id="{85E5FF76-F09E-457D-BA34-F114E1A8BA9E}"/>
              </a:ext>
            </a:extLst>
          </p:cNvPr>
          <p:cNvSpPr/>
          <p:nvPr/>
        </p:nvSpPr>
        <p:spPr bwMode="auto">
          <a:xfrm>
            <a:off x="10299809" y="2367297"/>
            <a:ext cx="1307592" cy="2805381"/>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sz="2200" dirty="0">
                <a:latin typeface="Arial" panose="020B0604020202020204" pitchFamily="34" charset="0"/>
                <a:cs typeface="Arial" panose="020B0604020202020204" pitchFamily="34" charset="0"/>
              </a:rPr>
              <a:t>RS232</a:t>
            </a:r>
          </a:p>
        </p:txBody>
      </p:sp>
      <p:sp>
        <p:nvSpPr>
          <p:cNvPr id="14" name="Rectangle 13">
            <a:extLst>
              <a:ext uri="{FF2B5EF4-FFF2-40B4-BE49-F238E27FC236}">
                <a16:creationId xmlns:a16="http://schemas.microsoft.com/office/drawing/2014/main" id="{F658D267-EFDA-43A4-82B8-B11BF30EC775}"/>
              </a:ext>
            </a:extLst>
          </p:cNvPr>
          <p:cNvSpPr/>
          <p:nvPr/>
        </p:nvSpPr>
        <p:spPr bwMode="auto">
          <a:xfrm>
            <a:off x="10535639" y="2734483"/>
            <a:ext cx="1307592" cy="2805381"/>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fontAlgn="base">
              <a:spcBef>
                <a:spcPct val="0"/>
              </a:spcBef>
              <a:spcAft>
                <a:spcPct val="0"/>
              </a:spcAft>
            </a:pPr>
            <a:r>
              <a:rPr lang="en-US" sz="2200" dirty="0">
                <a:latin typeface="Arial" panose="020B0604020202020204" pitchFamily="34" charset="0"/>
                <a:cs typeface="Arial" panose="020B0604020202020204" pitchFamily="34" charset="0"/>
              </a:rPr>
              <a:t>Reg. File</a:t>
            </a:r>
            <a:endParaRPr lang="en-US" sz="2200" dirty="0"/>
          </a:p>
        </p:txBody>
      </p:sp>
      <p:sp>
        <p:nvSpPr>
          <p:cNvPr id="15" name="Rectangle 14">
            <a:extLst>
              <a:ext uri="{FF2B5EF4-FFF2-40B4-BE49-F238E27FC236}">
                <a16:creationId xmlns:a16="http://schemas.microsoft.com/office/drawing/2014/main" id="{3C435DB9-AD8C-46A9-B8A5-21FC9F539CFE}"/>
              </a:ext>
            </a:extLst>
          </p:cNvPr>
          <p:cNvSpPr/>
          <p:nvPr/>
        </p:nvSpPr>
        <p:spPr bwMode="auto">
          <a:xfrm>
            <a:off x="5584282" y="1164227"/>
            <a:ext cx="4096577" cy="435490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FPGA</a:t>
            </a:r>
            <a:endParaRPr kumimoji="0" lang="en-US" sz="22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2400" b="1"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BAEE51FA-2520-4C49-974F-E3ED0C85D681}"/>
              </a:ext>
            </a:extLst>
          </p:cNvPr>
          <p:cNvSpPr/>
          <p:nvPr/>
        </p:nvSpPr>
        <p:spPr bwMode="auto">
          <a:xfrm>
            <a:off x="6777328" y="2578833"/>
            <a:ext cx="1307592" cy="2807208"/>
          </a:xfrm>
          <a:prstGeom prst="rect">
            <a:avLst/>
          </a:prstGeom>
          <a:solidFill>
            <a:srgbClr val="CE67FF">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4887166-04BE-48A9-9DF1-404CB6A4AC86}"/>
              </a:ext>
            </a:extLst>
          </p:cNvPr>
          <p:cNvSpPr txBox="1"/>
          <p:nvPr/>
        </p:nvSpPr>
        <p:spPr>
          <a:xfrm>
            <a:off x="7846531" y="1151141"/>
            <a:ext cx="1892221"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Static Region</a:t>
            </a:r>
          </a:p>
        </p:txBody>
      </p:sp>
      <p:sp>
        <p:nvSpPr>
          <p:cNvPr id="18" name="TextBox 17">
            <a:extLst>
              <a:ext uri="{FF2B5EF4-FFF2-40B4-BE49-F238E27FC236}">
                <a16:creationId xmlns:a16="http://schemas.microsoft.com/office/drawing/2014/main" id="{F1AA2128-BB3D-40FB-A990-CECD97786352}"/>
              </a:ext>
            </a:extLst>
          </p:cNvPr>
          <p:cNvSpPr txBox="1"/>
          <p:nvPr/>
        </p:nvSpPr>
        <p:spPr>
          <a:xfrm>
            <a:off x="6804925" y="3614804"/>
            <a:ext cx="129209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PR Region</a:t>
            </a:r>
          </a:p>
        </p:txBody>
      </p:sp>
      <p:grpSp>
        <p:nvGrpSpPr>
          <p:cNvPr id="19" name="Group 18">
            <a:extLst>
              <a:ext uri="{FF2B5EF4-FFF2-40B4-BE49-F238E27FC236}">
                <a16:creationId xmlns:a16="http://schemas.microsoft.com/office/drawing/2014/main" id="{7922FA3E-AE8B-4AFA-8DD9-33568DBEA106}"/>
              </a:ext>
            </a:extLst>
          </p:cNvPr>
          <p:cNvGrpSpPr/>
          <p:nvPr/>
        </p:nvGrpSpPr>
        <p:grpSpPr>
          <a:xfrm>
            <a:off x="10596319" y="3300833"/>
            <a:ext cx="1091960" cy="622802"/>
            <a:chOff x="6766411" y="3653794"/>
            <a:chExt cx="1039771" cy="501650"/>
          </a:xfrm>
        </p:grpSpPr>
        <p:sp>
          <p:nvSpPr>
            <p:cNvPr id="20" name="Rectangle 19">
              <a:extLst>
                <a:ext uri="{FF2B5EF4-FFF2-40B4-BE49-F238E27FC236}">
                  <a16:creationId xmlns:a16="http://schemas.microsoft.com/office/drawing/2014/main" id="{D7D4F2A4-2AC1-4B05-8164-363439D01495}"/>
                </a:ext>
              </a:extLst>
            </p:cNvPr>
            <p:cNvSpPr/>
            <p:nvPr/>
          </p:nvSpPr>
          <p:spPr>
            <a:xfrm>
              <a:off x="6903847" y="3653794"/>
              <a:ext cx="323850" cy="501650"/>
            </a:xfrm>
            <a:prstGeom prst="rect">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B98F3D-577A-4E80-99EC-CE877CB6BA70}"/>
                </a:ext>
              </a:extLst>
            </p:cNvPr>
            <p:cNvSpPr/>
            <p:nvPr/>
          </p:nvSpPr>
          <p:spPr>
            <a:xfrm>
              <a:off x="7394702" y="3765953"/>
              <a:ext cx="274320" cy="274320"/>
            </a:xfrm>
            <a:prstGeom prst="rect">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C2037AB-41A7-4EF7-B36A-C49EA8FB9E0C}"/>
                </a:ext>
              </a:extLst>
            </p:cNvPr>
            <p:cNvCxnSpPr/>
            <p:nvPr/>
          </p:nvCxnSpPr>
          <p:spPr>
            <a:xfrm flipV="1">
              <a:off x="7227697" y="3903112"/>
              <a:ext cx="164592" cy="1"/>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7148DA4-9058-41F7-913E-D87AA1647A61}"/>
                </a:ext>
              </a:extLst>
            </p:cNvPr>
            <p:cNvSpPr txBox="1"/>
            <p:nvPr/>
          </p:nvSpPr>
          <p:spPr>
            <a:xfrm>
              <a:off x="6868509" y="3842506"/>
              <a:ext cx="394528" cy="123953"/>
            </a:xfrm>
            <a:prstGeom prst="rect">
              <a:avLst/>
            </a:prstGeom>
            <a:noFill/>
            <a:ln>
              <a:noFill/>
            </a:ln>
          </p:spPr>
          <p:txBody>
            <a:bodyPr wrap="square" lIns="0" tIns="0" rIns="0" bIns="0" rtlCol="0" anchor="ctr" anchorCtr="0">
              <a:spAutoFit/>
            </a:bodyPr>
            <a:lstStyle/>
            <a:p>
              <a:pPr algn="ctr"/>
              <a:r>
                <a:rPr lang="en-US" sz="1000" dirty="0">
                  <a:latin typeface="Arial" panose="020B0604020202020204" pitchFamily="34" charset="0"/>
                  <a:cs typeface="Arial" panose="020B0604020202020204" pitchFamily="34" charset="0"/>
                </a:rPr>
                <a:t>LUT</a:t>
              </a:r>
            </a:p>
          </p:txBody>
        </p:sp>
        <p:cxnSp>
          <p:nvCxnSpPr>
            <p:cNvPr id="24" name="Straight Arrow Connector 23">
              <a:extLst>
                <a:ext uri="{FF2B5EF4-FFF2-40B4-BE49-F238E27FC236}">
                  <a16:creationId xmlns:a16="http://schemas.microsoft.com/office/drawing/2014/main" id="{0ED28B3B-19DB-4D1D-8CEC-E1A594D7F0DE}"/>
                </a:ext>
              </a:extLst>
            </p:cNvPr>
            <p:cNvCxnSpPr/>
            <p:nvPr/>
          </p:nvCxnSpPr>
          <p:spPr>
            <a:xfrm>
              <a:off x="6767322" y="368417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C3A8F0-911B-4DDA-970D-8811AF23601B}"/>
                </a:ext>
              </a:extLst>
            </p:cNvPr>
            <p:cNvCxnSpPr/>
            <p:nvPr/>
          </p:nvCxnSpPr>
          <p:spPr>
            <a:xfrm>
              <a:off x="6767322" y="376799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04918A-F9A7-48E6-AF26-D79D61F9244E}"/>
                </a:ext>
              </a:extLst>
            </p:cNvPr>
            <p:cNvCxnSpPr/>
            <p:nvPr/>
          </p:nvCxnSpPr>
          <p:spPr>
            <a:xfrm>
              <a:off x="6769820" y="385181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8CCD64-B16F-4345-BE61-87BD1EE90F8F}"/>
                </a:ext>
              </a:extLst>
            </p:cNvPr>
            <p:cNvCxnSpPr/>
            <p:nvPr/>
          </p:nvCxnSpPr>
          <p:spPr>
            <a:xfrm>
              <a:off x="6767322" y="393563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4F4861-F79C-4CB3-AE45-64ECD0BA7016}"/>
                </a:ext>
              </a:extLst>
            </p:cNvPr>
            <p:cNvCxnSpPr/>
            <p:nvPr/>
          </p:nvCxnSpPr>
          <p:spPr>
            <a:xfrm>
              <a:off x="6766411" y="401945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D89E750-3EB0-41E4-9FA3-12C681F803EC}"/>
                </a:ext>
              </a:extLst>
            </p:cNvPr>
            <p:cNvCxnSpPr/>
            <p:nvPr/>
          </p:nvCxnSpPr>
          <p:spPr>
            <a:xfrm>
              <a:off x="6766411" y="410327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25162E7-5D69-4E64-8B54-71FA5E0A4E59}"/>
                </a:ext>
              </a:extLst>
            </p:cNvPr>
            <p:cNvSpPr txBox="1"/>
            <p:nvPr/>
          </p:nvSpPr>
          <p:spPr>
            <a:xfrm>
              <a:off x="7447884" y="3841557"/>
              <a:ext cx="168855" cy="123111"/>
            </a:xfrm>
            <a:prstGeom prst="rect">
              <a:avLst/>
            </a:prstGeom>
            <a:noFill/>
            <a:ln>
              <a:noFill/>
            </a:ln>
          </p:spPr>
          <p:txBody>
            <a:bodyPr wrap="square" lIns="0" tIns="0" rIns="0" bIns="0" rtlCol="0" anchor="ctr" anchorCtr="0">
              <a:spAutoFit/>
            </a:bodyPr>
            <a:lstStyle/>
            <a:p>
              <a:pPr algn="ctr"/>
              <a:r>
                <a:rPr lang="en-US" sz="1000" dirty="0">
                  <a:latin typeface="Arial" panose="020B0604020202020204" pitchFamily="34" charset="0"/>
                  <a:cs typeface="Arial" panose="020B0604020202020204" pitchFamily="34" charset="0"/>
                </a:rPr>
                <a:t>FF</a:t>
              </a:r>
            </a:p>
          </p:txBody>
        </p:sp>
        <p:sp>
          <p:nvSpPr>
            <p:cNvPr id="31" name="Isosceles Triangle 30">
              <a:extLst>
                <a:ext uri="{FF2B5EF4-FFF2-40B4-BE49-F238E27FC236}">
                  <a16:creationId xmlns:a16="http://schemas.microsoft.com/office/drawing/2014/main" id="{CED9C2D6-D329-4252-81CB-8B5301F65A59}"/>
                </a:ext>
              </a:extLst>
            </p:cNvPr>
            <p:cNvSpPr/>
            <p:nvPr/>
          </p:nvSpPr>
          <p:spPr>
            <a:xfrm rot="5400000">
              <a:off x="7397402" y="3977229"/>
              <a:ext cx="45720" cy="45720"/>
            </a:xfrm>
            <a:prstGeom prst="triangle">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26AB48ED-C4CD-4BBE-BB8C-7DEDA9DDD299}"/>
                </a:ext>
              </a:extLst>
            </p:cNvPr>
            <p:cNvCxnSpPr/>
            <p:nvPr/>
          </p:nvCxnSpPr>
          <p:spPr>
            <a:xfrm>
              <a:off x="7669022" y="3903112"/>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F6D88D01-0EC2-47FB-8910-438E37C86033}"/>
              </a:ext>
            </a:extLst>
          </p:cNvPr>
          <p:cNvSpPr txBox="1"/>
          <p:nvPr/>
        </p:nvSpPr>
        <p:spPr>
          <a:xfrm>
            <a:off x="10936055" y="4056989"/>
            <a:ext cx="487658" cy="338554"/>
          </a:xfrm>
          <a:prstGeom prst="rect">
            <a:avLst/>
          </a:prstGeom>
          <a:noFill/>
        </p:spPr>
        <p:txBody>
          <a:bodyPr wrap="square" lIns="0" tIns="0" rIns="0" bIns="0" rtlCol="0">
            <a:spAutoFit/>
          </a:bodyPr>
          <a:lstStyle/>
          <a:p>
            <a:pPr algn="ctr"/>
            <a:r>
              <a:rPr lang="en-US" sz="2200" dirty="0">
                <a:latin typeface="Arial" panose="020B0604020202020204" pitchFamily="34" charset="0"/>
                <a:cs typeface="Arial" panose="020B0604020202020204" pitchFamily="34" charset="0"/>
              </a:rPr>
              <a:t>. . .</a:t>
            </a:r>
          </a:p>
        </p:txBody>
      </p:sp>
      <p:sp>
        <p:nvSpPr>
          <p:cNvPr id="48" name="Rectangle 47">
            <a:extLst>
              <a:ext uri="{FF2B5EF4-FFF2-40B4-BE49-F238E27FC236}">
                <a16:creationId xmlns:a16="http://schemas.microsoft.com/office/drawing/2014/main" id="{26C74173-6FA8-45F6-AA3B-4BA80D98BEE5}"/>
              </a:ext>
            </a:extLst>
          </p:cNvPr>
          <p:cNvSpPr/>
          <p:nvPr/>
        </p:nvSpPr>
        <p:spPr bwMode="auto">
          <a:xfrm>
            <a:off x="6244117" y="1731060"/>
            <a:ext cx="2459725" cy="61039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panose="020B0604020202020204" pitchFamily="34" charset="0"/>
                <a:cs typeface="Arial" panose="020B0604020202020204" pitchFamily="34" charset="0"/>
              </a:rPr>
              <a:t>Processing System 7 (PS7) IP Block</a:t>
            </a:r>
          </a:p>
        </p:txBody>
      </p:sp>
      <p:grpSp>
        <p:nvGrpSpPr>
          <p:cNvPr id="49" name="Group 48">
            <a:extLst>
              <a:ext uri="{FF2B5EF4-FFF2-40B4-BE49-F238E27FC236}">
                <a16:creationId xmlns:a16="http://schemas.microsoft.com/office/drawing/2014/main" id="{0BC326BF-30CD-415A-A33B-7624543CB9D1}"/>
              </a:ext>
            </a:extLst>
          </p:cNvPr>
          <p:cNvGrpSpPr/>
          <p:nvPr/>
        </p:nvGrpSpPr>
        <p:grpSpPr>
          <a:xfrm>
            <a:off x="5457488" y="2867989"/>
            <a:ext cx="1328168" cy="2446215"/>
            <a:chOff x="1290697" y="2451271"/>
            <a:chExt cx="1951758" cy="2479702"/>
          </a:xfrm>
        </p:grpSpPr>
        <p:grpSp>
          <p:nvGrpSpPr>
            <p:cNvPr id="50" name="Group 49">
              <a:extLst>
                <a:ext uri="{FF2B5EF4-FFF2-40B4-BE49-F238E27FC236}">
                  <a16:creationId xmlns:a16="http://schemas.microsoft.com/office/drawing/2014/main" id="{BB9F6BB9-845F-4AAE-8BB7-515007163BFD}"/>
                </a:ext>
              </a:extLst>
            </p:cNvPr>
            <p:cNvGrpSpPr/>
            <p:nvPr/>
          </p:nvGrpSpPr>
          <p:grpSpPr>
            <a:xfrm>
              <a:off x="1379699" y="3808723"/>
              <a:ext cx="1853772" cy="405587"/>
              <a:chOff x="1379699" y="3815539"/>
              <a:chExt cx="1853772" cy="405587"/>
            </a:xfrm>
          </p:grpSpPr>
          <p:sp>
            <p:nvSpPr>
              <p:cNvPr id="62" name="TextBox 61">
                <a:extLst>
                  <a:ext uri="{FF2B5EF4-FFF2-40B4-BE49-F238E27FC236}">
                    <a16:creationId xmlns:a16="http://schemas.microsoft.com/office/drawing/2014/main" id="{0D9F0D0F-5A3E-4FDA-A62C-43AF9B51D83E}"/>
                  </a:ext>
                </a:extLst>
              </p:cNvPr>
              <p:cNvSpPr txBox="1"/>
              <p:nvPr/>
            </p:nvSpPr>
            <p:spPr>
              <a:xfrm>
                <a:off x="1379699" y="3815539"/>
                <a:ext cx="1066909" cy="405587"/>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btn</a:t>
                </a:r>
                <a:endParaRPr lang="en-US" sz="2000" dirty="0">
                  <a:latin typeface="Arial" panose="020B0604020202020204" pitchFamily="34" charset="0"/>
                  <a:cs typeface="Arial" panose="020B0604020202020204" pitchFamily="34" charset="0"/>
                </a:endParaRPr>
              </a:p>
            </p:txBody>
          </p:sp>
          <p:cxnSp>
            <p:nvCxnSpPr>
              <p:cNvPr id="63" name="Straight Arrow Connector 62">
                <a:extLst>
                  <a:ext uri="{FF2B5EF4-FFF2-40B4-BE49-F238E27FC236}">
                    <a16:creationId xmlns:a16="http://schemas.microsoft.com/office/drawing/2014/main" id="{00A50FC7-75E9-40CC-90B3-65A315402DE3}"/>
                  </a:ext>
                </a:extLst>
              </p:cNvPr>
              <p:cNvCxnSpPr>
                <a:cxnSpLocks/>
              </p:cNvCxnSpPr>
              <p:nvPr/>
            </p:nvCxnSpPr>
            <p:spPr bwMode="auto">
              <a:xfrm>
                <a:off x="2292866" y="4023931"/>
                <a:ext cx="940605"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B2CE43D3-6A42-4C54-B6E1-132D574DE210}"/>
                  </a:ext>
                </a:extLst>
              </p:cNvPr>
              <p:cNvCxnSpPr/>
              <p:nvPr/>
            </p:nvCxnSpPr>
            <p:spPr>
              <a:xfrm flipV="1">
                <a:off x="2680662" y="3948855"/>
                <a:ext cx="165014" cy="150152"/>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1" name="Group 50">
              <a:extLst>
                <a:ext uri="{FF2B5EF4-FFF2-40B4-BE49-F238E27FC236}">
                  <a16:creationId xmlns:a16="http://schemas.microsoft.com/office/drawing/2014/main" id="{502A4AF0-D26F-43B5-8460-9E303766A04C}"/>
                </a:ext>
              </a:extLst>
            </p:cNvPr>
            <p:cNvGrpSpPr/>
            <p:nvPr/>
          </p:nvGrpSpPr>
          <p:grpSpPr>
            <a:xfrm>
              <a:off x="1290697" y="3025349"/>
              <a:ext cx="1951758" cy="405588"/>
              <a:chOff x="1290697" y="3082826"/>
              <a:chExt cx="1951758" cy="405588"/>
            </a:xfrm>
          </p:grpSpPr>
          <p:sp>
            <p:nvSpPr>
              <p:cNvPr id="58" name="TextBox 57">
                <a:extLst>
                  <a:ext uri="{FF2B5EF4-FFF2-40B4-BE49-F238E27FC236}">
                    <a16:creationId xmlns:a16="http://schemas.microsoft.com/office/drawing/2014/main" id="{0BECCC2F-8298-4BAB-B8AC-7B16D9E28C09}"/>
                  </a:ext>
                </a:extLst>
              </p:cNvPr>
              <p:cNvSpPr txBox="1"/>
              <p:nvPr/>
            </p:nvSpPr>
            <p:spPr>
              <a:xfrm>
                <a:off x="1290697" y="3082826"/>
                <a:ext cx="1244912" cy="405588"/>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sw</a:t>
                </a:r>
                <a:endParaRPr lang="en-US" sz="2000" dirty="0">
                  <a:latin typeface="Arial" panose="020B0604020202020204" pitchFamily="34" charset="0"/>
                  <a:cs typeface="Arial" panose="020B0604020202020204" pitchFamily="34" charset="0"/>
                </a:endParaRPr>
              </a:p>
            </p:txBody>
          </p:sp>
          <p:cxnSp>
            <p:nvCxnSpPr>
              <p:cNvPr id="59" name="Straight Arrow Connector 58">
                <a:extLst>
                  <a:ext uri="{FF2B5EF4-FFF2-40B4-BE49-F238E27FC236}">
                    <a16:creationId xmlns:a16="http://schemas.microsoft.com/office/drawing/2014/main" id="{E671703C-1C39-4421-91F9-71C405870DC1}"/>
                  </a:ext>
                </a:extLst>
              </p:cNvPr>
              <p:cNvCxnSpPr>
                <a:cxnSpLocks/>
              </p:cNvCxnSpPr>
              <p:nvPr/>
            </p:nvCxnSpPr>
            <p:spPr bwMode="auto">
              <a:xfrm>
                <a:off x="2298780" y="3313348"/>
                <a:ext cx="943675" cy="354"/>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60" name="Straight Connector 59">
                <a:extLst>
                  <a:ext uri="{FF2B5EF4-FFF2-40B4-BE49-F238E27FC236}">
                    <a16:creationId xmlns:a16="http://schemas.microsoft.com/office/drawing/2014/main" id="{9F718E21-40A9-41F2-B28A-5C825FC01B8E}"/>
                  </a:ext>
                </a:extLst>
              </p:cNvPr>
              <p:cNvCxnSpPr/>
              <p:nvPr/>
            </p:nvCxnSpPr>
            <p:spPr>
              <a:xfrm flipV="1">
                <a:off x="2688110" y="3238449"/>
                <a:ext cx="165014" cy="150152"/>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52" name="Group 51">
              <a:extLst>
                <a:ext uri="{FF2B5EF4-FFF2-40B4-BE49-F238E27FC236}">
                  <a16:creationId xmlns:a16="http://schemas.microsoft.com/office/drawing/2014/main" id="{B1AF9CC0-6CA1-48B3-B8A0-EDADC81043CA}"/>
                </a:ext>
              </a:extLst>
            </p:cNvPr>
            <p:cNvGrpSpPr/>
            <p:nvPr/>
          </p:nvGrpSpPr>
          <p:grpSpPr>
            <a:xfrm>
              <a:off x="1394232" y="2451271"/>
              <a:ext cx="1823612" cy="405587"/>
              <a:chOff x="1394232" y="2451271"/>
              <a:chExt cx="1823612" cy="405587"/>
            </a:xfrm>
          </p:grpSpPr>
          <p:sp>
            <p:nvSpPr>
              <p:cNvPr id="56" name="TextBox 55">
                <a:extLst>
                  <a:ext uri="{FF2B5EF4-FFF2-40B4-BE49-F238E27FC236}">
                    <a16:creationId xmlns:a16="http://schemas.microsoft.com/office/drawing/2014/main" id="{18B718C9-DC8B-4DC1-BE29-48DA40955280}"/>
                  </a:ext>
                </a:extLst>
              </p:cNvPr>
              <p:cNvSpPr txBox="1"/>
              <p:nvPr/>
            </p:nvSpPr>
            <p:spPr>
              <a:xfrm>
                <a:off x="1394232" y="2451271"/>
                <a:ext cx="1037844" cy="405587"/>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clk</a:t>
                </a:r>
                <a:endParaRPr lang="en-US" sz="2000" dirty="0">
                  <a:latin typeface="Arial" panose="020B0604020202020204" pitchFamily="34" charset="0"/>
                  <a:cs typeface="Arial" panose="020B0604020202020204" pitchFamily="34" charset="0"/>
                </a:endParaRPr>
              </a:p>
            </p:txBody>
          </p:sp>
          <p:cxnSp>
            <p:nvCxnSpPr>
              <p:cNvPr id="57" name="Straight Arrow Connector 56">
                <a:extLst>
                  <a:ext uri="{FF2B5EF4-FFF2-40B4-BE49-F238E27FC236}">
                    <a16:creationId xmlns:a16="http://schemas.microsoft.com/office/drawing/2014/main" id="{E25619C6-15F1-40F8-9A66-50F9970E3E04}"/>
                  </a:ext>
                </a:extLst>
              </p:cNvPr>
              <p:cNvCxnSpPr>
                <a:cxnSpLocks/>
              </p:cNvCxnSpPr>
              <p:nvPr/>
            </p:nvCxnSpPr>
            <p:spPr bwMode="auto">
              <a:xfrm>
                <a:off x="2277239" y="2661947"/>
                <a:ext cx="940605"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53" name="Group 52">
              <a:extLst>
                <a:ext uri="{FF2B5EF4-FFF2-40B4-BE49-F238E27FC236}">
                  <a16:creationId xmlns:a16="http://schemas.microsoft.com/office/drawing/2014/main" id="{58355640-F0E3-4D4C-BE42-81650D8999C2}"/>
                </a:ext>
              </a:extLst>
            </p:cNvPr>
            <p:cNvGrpSpPr/>
            <p:nvPr/>
          </p:nvGrpSpPr>
          <p:grpSpPr>
            <a:xfrm>
              <a:off x="1379700" y="4525386"/>
              <a:ext cx="1831174" cy="405587"/>
              <a:chOff x="1379700" y="4525386"/>
              <a:chExt cx="1831174" cy="405587"/>
            </a:xfrm>
          </p:grpSpPr>
          <p:sp>
            <p:nvSpPr>
              <p:cNvPr id="54" name="TextBox 53">
                <a:extLst>
                  <a:ext uri="{FF2B5EF4-FFF2-40B4-BE49-F238E27FC236}">
                    <a16:creationId xmlns:a16="http://schemas.microsoft.com/office/drawing/2014/main" id="{7B2D42A4-2B50-4CC5-8579-726BEEFFF113}"/>
                  </a:ext>
                </a:extLst>
              </p:cNvPr>
              <p:cNvSpPr txBox="1"/>
              <p:nvPr/>
            </p:nvSpPr>
            <p:spPr>
              <a:xfrm>
                <a:off x="1379700" y="4525386"/>
                <a:ext cx="1066908" cy="405587"/>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rxd</a:t>
                </a:r>
                <a:endParaRPr lang="en-US" sz="2000" dirty="0">
                  <a:latin typeface="Arial" panose="020B0604020202020204" pitchFamily="34" charset="0"/>
                  <a:cs typeface="Arial" panose="020B0604020202020204" pitchFamily="34" charset="0"/>
                </a:endParaRPr>
              </a:p>
            </p:txBody>
          </p:sp>
          <p:cxnSp>
            <p:nvCxnSpPr>
              <p:cNvPr id="55" name="Straight Arrow Connector 54">
                <a:extLst>
                  <a:ext uri="{FF2B5EF4-FFF2-40B4-BE49-F238E27FC236}">
                    <a16:creationId xmlns:a16="http://schemas.microsoft.com/office/drawing/2014/main" id="{236E3861-7ADD-4574-B303-E57A4880C203}"/>
                  </a:ext>
                </a:extLst>
              </p:cNvPr>
              <p:cNvCxnSpPr>
                <a:cxnSpLocks/>
              </p:cNvCxnSpPr>
              <p:nvPr/>
            </p:nvCxnSpPr>
            <p:spPr bwMode="auto">
              <a:xfrm>
                <a:off x="2270268" y="4748293"/>
                <a:ext cx="940606"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grpSp>
      </p:grpSp>
      <p:grpSp>
        <p:nvGrpSpPr>
          <p:cNvPr id="66" name="Group 65">
            <a:extLst>
              <a:ext uri="{FF2B5EF4-FFF2-40B4-BE49-F238E27FC236}">
                <a16:creationId xmlns:a16="http://schemas.microsoft.com/office/drawing/2014/main" id="{159434E9-7481-4AEC-95FD-E4B463A01AB3}"/>
              </a:ext>
            </a:extLst>
          </p:cNvPr>
          <p:cNvGrpSpPr/>
          <p:nvPr/>
        </p:nvGrpSpPr>
        <p:grpSpPr>
          <a:xfrm>
            <a:off x="8065835" y="2709370"/>
            <a:ext cx="1694201" cy="2628601"/>
            <a:chOff x="4498807" y="2625229"/>
            <a:chExt cx="1856395" cy="2664585"/>
          </a:xfrm>
        </p:grpSpPr>
        <p:grpSp>
          <p:nvGrpSpPr>
            <p:cNvPr id="67" name="Group 66">
              <a:extLst>
                <a:ext uri="{FF2B5EF4-FFF2-40B4-BE49-F238E27FC236}">
                  <a16:creationId xmlns:a16="http://schemas.microsoft.com/office/drawing/2014/main" id="{32AF2114-3DAE-4DFF-8C3F-5012C6E9ACE6}"/>
                </a:ext>
              </a:extLst>
            </p:cNvPr>
            <p:cNvGrpSpPr/>
            <p:nvPr/>
          </p:nvGrpSpPr>
          <p:grpSpPr>
            <a:xfrm>
              <a:off x="4528346" y="2625229"/>
              <a:ext cx="1725709" cy="405587"/>
              <a:chOff x="4528346" y="2625229"/>
              <a:chExt cx="1725709" cy="405587"/>
            </a:xfrm>
          </p:grpSpPr>
          <p:sp>
            <p:nvSpPr>
              <p:cNvPr id="84" name="TextBox 83">
                <a:extLst>
                  <a:ext uri="{FF2B5EF4-FFF2-40B4-BE49-F238E27FC236}">
                    <a16:creationId xmlns:a16="http://schemas.microsoft.com/office/drawing/2014/main" id="{2C556721-6B08-49B2-96C8-65ED59019F0C}"/>
                  </a:ext>
                </a:extLst>
              </p:cNvPr>
              <p:cNvSpPr txBox="1"/>
              <p:nvPr/>
            </p:nvSpPr>
            <p:spPr>
              <a:xfrm>
                <a:off x="5534967" y="2625229"/>
                <a:ext cx="719088" cy="40558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led</a:t>
                </a:r>
              </a:p>
            </p:txBody>
          </p:sp>
          <p:cxnSp>
            <p:nvCxnSpPr>
              <p:cNvPr id="85" name="Straight Arrow Connector 84">
                <a:extLst>
                  <a:ext uri="{FF2B5EF4-FFF2-40B4-BE49-F238E27FC236}">
                    <a16:creationId xmlns:a16="http://schemas.microsoft.com/office/drawing/2014/main" id="{E7296D5A-5DF8-4597-8CC6-C71D381021F1}"/>
                  </a:ext>
                </a:extLst>
              </p:cNvPr>
              <p:cNvCxnSpPr>
                <a:cxnSpLocks/>
              </p:cNvCxnSpPr>
              <p:nvPr/>
            </p:nvCxnSpPr>
            <p:spPr bwMode="auto">
              <a:xfrm flipV="1">
                <a:off x="4528346" y="2828231"/>
                <a:ext cx="1097280"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A3FC6828-3FB2-4D2E-8380-6A8DF0824396}"/>
                  </a:ext>
                </a:extLst>
              </p:cNvPr>
              <p:cNvCxnSpPr/>
              <p:nvPr/>
            </p:nvCxnSpPr>
            <p:spPr>
              <a:xfrm flipV="1">
                <a:off x="4994478" y="2753156"/>
                <a:ext cx="165015" cy="150152"/>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68" name="Group 67">
              <a:extLst>
                <a:ext uri="{FF2B5EF4-FFF2-40B4-BE49-F238E27FC236}">
                  <a16:creationId xmlns:a16="http://schemas.microsoft.com/office/drawing/2014/main" id="{762FD5E7-AAA5-4245-A1B9-EEDC52678040}"/>
                </a:ext>
              </a:extLst>
            </p:cNvPr>
            <p:cNvGrpSpPr/>
            <p:nvPr/>
          </p:nvGrpSpPr>
          <p:grpSpPr>
            <a:xfrm>
              <a:off x="4528346" y="4436547"/>
              <a:ext cx="1683181" cy="405587"/>
              <a:chOff x="4528346" y="4394997"/>
              <a:chExt cx="1683181" cy="405587"/>
            </a:xfrm>
          </p:grpSpPr>
          <p:sp>
            <p:nvSpPr>
              <p:cNvPr id="82" name="TextBox 81">
                <a:extLst>
                  <a:ext uri="{FF2B5EF4-FFF2-40B4-BE49-F238E27FC236}">
                    <a16:creationId xmlns:a16="http://schemas.microsoft.com/office/drawing/2014/main" id="{5F914834-A4F0-40A3-998E-A823C7387F65}"/>
                  </a:ext>
                </a:extLst>
              </p:cNvPr>
              <p:cNvSpPr txBox="1"/>
              <p:nvPr/>
            </p:nvSpPr>
            <p:spPr>
              <a:xfrm>
                <a:off x="5577495" y="4394997"/>
                <a:ext cx="634032" cy="405587"/>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dp</a:t>
                </a:r>
                <a:endParaRPr lang="en-US" sz="2000" dirty="0">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08141A39-DDEB-4032-823E-FDAA867027F1}"/>
                  </a:ext>
                </a:extLst>
              </p:cNvPr>
              <p:cNvCxnSpPr>
                <a:cxnSpLocks/>
              </p:cNvCxnSpPr>
              <p:nvPr/>
            </p:nvCxnSpPr>
            <p:spPr bwMode="auto">
              <a:xfrm flipV="1">
                <a:off x="4528346" y="4600845"/>
                <a:ext cx="1102133"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grpSp>
        <p:grpSp>
          <p:nvGrpSpPr>
            <p:cNvPr id="69" name="Group 68">
              <a:extLst>
                <a:ext uri="{FF2B5EF4-FFF2-40B4-BE49-F238E27FC236}">
                  <a16:creationId xmlns:a16="http://schemas.microsoft.com/office/drawing/2014/main" id="{54490CE0-57B7-44BF-8DAB-E2FF39AD3E3F}"/>
                </a:ext>
              </a:extLst>
            </p:cNvPr>
            <p:cNvGrpSpPr/>
            <p:nvPr/>
          </p:nvGrpSpPr>
          <p:grpSpPr>
            <a:xfrm>
              <a:off x="4519720" y="3214056"/>
              <a:ext cx="1835482" cy="405587"/>
              <a:chOff x="4519720" y="3270510"/>
              <a:chExt cx="1835482" cy="405587"/>
            </a:xfrm>
          </p:grpSpPr>
          <p:sp>
            <p:nvSpPr>
              <p:cNvPr id="78" name="TextBox 77">
                <a:extLst>
                  <a:ext uri="{FF2B5EF4-FFF2-40B4-BE49-F238E27FC236}">
                    <a16:creationId xmlns:a16="http://schemas.microsoft.com/office/drawing/2014/main" id="{EDE9B09B-5299-4AF2-BE81-4C199F0FB4A9}"/>
                  </a:ext>
                </a:extLst>
              </p:cNvPr>
              <p:cNvSpPr txBox="1"/>
              <p:nvPr/>
            </p:nvSpPr>
            <p:spPr>
              <a:xfrm>
                <a:off x="5016558" y="3270510"/>
                <a:ext cx="1338644" cy="40558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segment</a:t>
                </a:r>
              </a:p>
            </p:txBody>
          </p:sp>
          <p:cxnSp>
            <p:nvCxnSpPr>
              <p:cNvPr id="79" name="Straight Arrow Connector 78">
                <a:extLst>
                  <a:ext uri="{FF2B5EF4-FFF2-40B4-BE49-F238E27FC236}">
                    <a16:creationId xmlns:a16="http://schemas.microsoft.com/office/drawing/2014/main" id="{1B94D8F4-E6CE-4081-8CCE-7E0829EA8A81}"/>
                  </a:ext>
                </a:extLst>
              </p:cNvPr>
              <p:cNvCxnSpPr>
                <a:cxnSpLocks/>
              </p:cNvCxnSpPr>
              <p:nvPr/>
            </p:nvCxnSpPr>
            <p:spPr bwMode="auto">
              <a:xfrm>
                <a:off x="4519720" y="3487549"/>
                <a:ext cx="601164"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a16="http://schemas.microsoft.com/office/drawing/2014/main" id="{F5D95751-250C-4423-BBAA-129C37BF2BA8}"/>
                  </a:ext>
                </a:extLst>
              </p:cNvPr>
              <p:cNvCxnSpPr/>
              <p:nvPr/>
            </p:nvCxnSpPr>
            <p:spPr>
              <a:xfrm flipV="1">
                <a:off x="4737794" y="3412473"/>
                <a:ext cx="165015" cy="150152"/>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0" name="Group 69">
              <a:extLst>
                <a:ext uri="{FF2B5EF4-FFF2-40B4-BE49-F238E27FC236}">
                  <a16:creationId xmlns:a16="http://schemas.microsoft.com/office/drawing/2014/main" id="{7FCAACFC-B9E1-4617-8BC6-A2C11BE6FD9F}"/>
                </a:ext>
              </a:extLst>
            </p:cNvPr>
            <p:cNvGrpSpPr/>
            <p:nvPr/>
          </p:nvGrpSpPr>
          <p:grpSpPr>
            <a:xfrm>
              <a:off x="4529245" y="3832865"/>
              <a:ext cx="1781887" cy="405587"/>
              <a:chOff x="4529245" y="3856058"/>
              <a:chExt cx="1781887" cy="405587"/>
            </a:xfrm>
          </p:grpSpPr>
          <p:sp>
            <p:nvSpPr>
              <p:cNvPr id="74" name="TextBox 73">
                <a:extLst>
                  <a:ext uri="{FF2B5EF4-FFF2-40B4-BE49-F238E27FC236}">
                    <a16:creationId xmlns:a16="http://schemas.microsoft.com/office/drawing/2014/main" id="{9AEF546B-BE31-4F3F-BE58-6EE2568F063D}"/>
                  </a:ext>
                </a:extLst>
              </p:cNvPr>
              <p:cNvSpPr txBox="1"/>
              <p:nvPr/>
            </p:nvSpPr>
            <p:spPr>
              <a:xfrm>
                <a:off x="5334827" y="3856058"/>
                <a:ext cx="976305" cy="40558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anode</a:t>
                </a:r>
              </a:p>
            </p:txBody>
          </p:sp>
          <p:cxnSp>
            <p:nvCxnSpPr>
              <p:cNvPr id="75" name="Straight Arrow Connector 74">
                <a:extLst>
                  <a:ext uri="{FF2B5EF4-FFF2-40B4-BE49-F238E27FC236}">
                    <a16:creationId xmlns:a16="http://schemas.microsoft.com/office/drawing/2014/main" id="{CE1FC181-2A91-41D0-AC3F-3EC955DEAACC}"/>
                  </a:ext>
                </a:extLst>
              </p:cNvPr>
              <p:cNvCxnSpPr>
                <a:cxnSpLocks/>
              </p:cNvCxnSpPr>
              <p:nvPr/>
            </p:nvCxnSpPr>
            <p:spPr bwMode="auto">
              <a:xfrm flipV="1">
                <a:off x="4529245" y="4059812"/>
                <a:ext cx="861668"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C7E2DFAB-193B-43B0-9A63-B9BC2F1FF19A}"/>
                  </a:ext>
                </a:extLst>
              </p:cNvPr>
              <p:cNvCxnSpPr/>
              <p:nvPr/>
            </p:nvCxnSpPr>
            <p:spPr>
              <a:xfrm flipV="1">
                <a:off x="4877571" y="3984737"/>
                <a:ext cx="165015" cy="150152"/>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1" name="Group 70">
              <a:extLst>
                <a:ext uri="{FF2B5EF4-FFF2-40B4-BE49-F238E27FC236}">
                  <a16:creationId xmlns:a16="http://schemas.microsoft.com/office/drawing/2014/main" id="{3209523F-40C7-4E5C-AC62-8AEDA4E8D5C0}"/>
                </a:ext>
              </a:extLst>
            </p:cNvPr>
            <p:cNvGrpSpPr/>
            <p:nvPr/>
          </p:nvGrpSpPr>
          <p:grpSpPr>
            <a:xfrm>
              <a:off x="4498807" y="4884227"/>
              <a:ext cx="1817637" cy="405587"/>
              <a:chOff x="4498807" y="4884227"/>
              <a:chExt cx="1817637" cy="405587"/>
            </a:xfrm>
          </p:grpSpPr>
          <p:sp>
            <p:nvSpPr>
              <p:cNvPr id="72" name="TextBox 71">
                <a:extLst>
                  <a:ext uri="{FF2B5EF4-FFF2-40B4-BE49-F238E27FC236}">
                    <a16:creationId xmlns:a16="http://schemas.microsoft.com/office/drawing/2014/main" id="{36C44CAE-9A04-49BC-A49C-300AE71D53B0}"/>
                  </a:ext>
                </a:extLst>
              </p:cNvPr>
              <p:cNvSpPr txBox="1"/>
              <p:nvPr/>
            </p:nvSpPr>
            <p:spPr>
              <a:xfrm>
                <a:off x="5472578" y="4884227"/>
                <a:ext cx="843866" cy="405587"/>
              </a:xfrm>
              <a:prstGeom prst="rect">
                <a:avLst/>
              </a:prstGeom>
              <a:noFill/>
            </p:spPr>
            <p:txBody>
              <a:bodyPr wrap="square" rtlCol="0">
                <a:spAutoFit/>
              </a:bodyPr>
              <a:lstStyle/>
              <a:p>
                <a:pPr algn="ctr"/>
                <a:r>
                  <a:rPr lang="en-US" sz="2000" dirty="0" err="1">
                    <a:latin typeface="Arial" panose="020B0604020202020204" pitchFamily="34" charset="0"/>
                    <a:cs typeface="Arial" panose="020B0604020202020204" pitchFamily="34" charset="0"/>
                  </a:rPr>
                  <a:t>txd</a:t>
                </a:r>
                <a:endParaRPr lang="en-US" sz="2000" dirty="0">
                  <a:latin typeface="Arial" panose="020B0604020202020204" pitchFamily="34" charset="0"/>
                  <a:cs typeface="Arial" panose="020B0604020202020204" pitchFamily="34" charset="0"/>
                </a:endParaRPr>
              </a:p>
            </p:txBody>
          </p:sp>
          <p:cxnSp>
            <p:nvCxnSpPr>
              <p:cNvPr id="73" name="Straight Arrow Connector 72">
                <a:extLst>
                  <a:ext uri="{FF2B5EF4-FFF2-40B4-BE49-F238E27FC236}">
                    <a16:creationId xmlns:a16="http://schemas.microsoft.com/office/drawing/2014/main" id="{B758A385-CE7D-4E57-A23B-20F2D14690FF}"/>
                  </a:ext>
                </a:extLst>
              </p:cNvPr>
              <p:cNvCxnSpPr>
                <a:cxnSpLocks/>
              </p:cNvCxnSpPr>
              <p:nvPr/>
            </p:nvCxnSpPr>
            <p:spPr bwMode="auto">
              <a:xfrm flipV="1">
                <a:off x="4498807" y="5069305"/>
                <a:ext cx="1102134" cy="0"/>
              </a:xfrm>
              <a:prstGeom prst="straightConnector1">
                <a:avLst/>
              </a:prstGeom>
              <a:ln w="28575">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grpSp>
      </p:grpSp>
      <p:cxnSp>
        <p:nvCxnSpPr>
          <p:cNvPr id="103" name="Straight Arrow Connector 117">
            <a:extLst>
              <a:ext uri="{FF2B5EF4-FFF2-40B4-BE49-F238E27FC236}">
                <a16:creationId xmlns:a16="http://schemas.microsoft.com/office/drawing/2014/main" id="{F46DB470-71EE-4A12-8DD5-01E23ACDA8DA}"/>
              </a:ext>
            </a:extLst>
          </p:cNvPr>
          <p:cNvCxnSpPr>
            <a:cxnSpLocks/>
          </p:cNvCxnSpPr>
          <p:nvPr/>
        </p:nvCxnSpPr>
        <p:spPr bwMode="auto">
          <a:xfrm rot="10800000" flipV="1">
            <a:off x="7407562" y="5539861"/>
            <a:ext cx="3787252" cy="196571"/>
          </a:xfrm>
          <a:prstGeom prst="bentConnector3">
            <a:avLst>
              <a:gd name="adj1" fmla="val -501"/>
            </a:avLst>
          </a:prstGeom>
          <a:ln w="38100">
            <a:solidFill>
              <a:schemeClr val="tx1"/>
            </a:solidFill>
            <a:headEnd type="none" w="med" len="med"/>
            <a:tailEnd type="none"/>
          </a:ln>
        </p:spPr>
        <p:style>
          <a:lnRef idx="3">
            <a:schemeClr val="accent2"/>
          </a:lnRef>
          <a:fillRef idx="0">
            <a:schemeClr val="accent2"/>
          </a:fillRef>
          <a:effectRef idx="2">
            <a:schemeClr val="accent2"/>
          </a:effectRef>
          <a:fontRef idx="minor">
            <a:schemeClr val="tx1"/>
          </a:fontRef>
        </p:style>
      </p:cxnSp>
      <p:cxnSp>
        <p:nvCxnSpPr>
          <p:cNvPr id="104" name="Straight Arrow Connector 103">
            <a:extLst>
              <a:ext uri="{FF2B5EF4-FFF2-40B4-BE49-F238E27FC236}">
                <a16:creationId xmlns:a16="http://schemas.microsoft.com/office/drawing/2014/main" id="{1CFFD82F-2677-44F5-B11B-C37DBD86EEFB}"/>
              </a:ext>
            </a:extLst>
          </p:cNvPr>
          <p:cNvCxnSpPr>
            <a:cxnSpLocks/>
          </p:cNvCxnSpPr>
          <p:nvPr/>
        </p:nvCxnSpPr>
        <p:spPr bwMode="auto">
          <a:xfrm flipV="1">
            <a:off x="7423699" y="5272599"/>
            <a:ext cx="0" cy="463834"/>
          </a:xfrm>
          <a:prstGeom prst="straightConnector1">
            <a:avLst/>
          </a:prstGeom>
          <a:ln w="38100">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05" name="TextBox 104">
            <a:extLst>
              <a:ext uri="{FF2B5EF4-FFF2-40B4-BE49-F238E27FC236}">
                <a16:creationId xmlns:a16="http://schemas.microsoft.com/office/drawing/2014/main" id="{51DDE1E1-1E53-4E09-9FE6-D130880D681E}"/>
              </a:ext>
            </a:extLst>
          </p:cNvPr>
          <p:cNvSpPr txBox="1"/>
          <p:nvPr/>
        </p:nvSpPr>
        <p:spPr>
          <a:xfrm>
            <a:off x="5584281" y="5790365"/>
            <a:ext cx="6258945" cy="430887"/>
          </a:xfrm>
          <a:prstGeom prst="rect">
            <a:avLst/>
          </a:prstGeom>
          <a:noFill/>
        </p:spPr>
        <p:txBody>
          <a:bodyPr wrap="square" rtlCol="0">
            <a:spAutoFit/>
          </a:bodyPr>
          <a:lstStyle/>
          <a:p>
            <a:pPr algn="ctr"/>
            <a:r>
              <a:rPr lang="en-US" sz="2200" dirty="0">
                <a:cs typeface="Calibri" panose="020F0502020204030204" pitchFamily="34" charset="0"/>
              </a:rPr>
              <a:t>Static Design Used in PYNQ-Z1 Tests</a:t>
            </a:r>
          </a:p>
        </p:txBody>
      </p:sp>
      <p:grpSp>
        <p:nvGrpSpPr>
          <p:cNvPr id="120" name="Group 119">
            <a:extLst>
              <a:ext uri="{FF2B5EF4-FFF2-40B4-BE49-F238E27FC236}">
                <a16:creationId xmlns:a16="http://schemas.microsoft.com/office/drawing/2014/main" id="{15725E6F-DAF2-4AA1-B25A-20C5DF7FD1C2}"/>
              </a:ext>
            </a:extLst>
          </p:cNvPr>
          <p:cNvGrpSpPr/>
          <p:nvPr/>
        </p:nvGrpSpPr>
        <p:grpSpPr>
          <a:xfrm>
            <a:off x="10609019" y="4634333"/>
            <a:ext cx="1091960" cy="622802"/>
            <a:chOff x="6766411" y="3653794"/>
            <a:chExt cx="1039771" cy="501650"/>
          </a:xfrm>
        </p:grpSpPr>
        <p:sp>
          <p:nvSpPr>
            <p:cNvPr id="121" name="Rectangle 120">
              <a:extLst>
                <a:ext uri="{FF2B5EF4-FFF2-40B4-BE49-F238E27FC236}">
                  <a16:creationId xmlns:a16="http://schemas.microsoft.com/office/drawing/2014/main" id="{E7F31DDE-9BBE-4306-9E8C-BED4A58DD5F5}"/>
                </a:ext>
              </a:extLst>
            </p:cNvPr>
            <p:cNvSpPr/>
            <p:nvPr/>
          </p:nvSpPr>
          <p:spPr>
            <a:xfrm>
              <a:off x="6903847" y="3653794"/>
              <a:ext cx="323850" cy="501650"/>
            </a:xfrm>
            <a:prstGeom prst="rect">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7A115C71-1AC3-4C91-8405-2F87AE21E8B0}"/>
                </a:ext>
              </a:extLst>
            </p:cNvPr>
            <p:cNvSpPr/>
            <p:nvPr/>
          </p:nvSpPr>
          <p:spPr>
            <a:xfrm>
              <a:off x="7394702" y="3765953"/>
              <a:ext cx="274320" cy="274320"/>
            </a:xfrm>
            <a:prstGeom prst="rect">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F72074AF-F8CF-4094-9701-81E5E2F31873}"/>
                </a:ext>
              </a:extLst>
            </p:cNvPr>
            <p:cNvCxnSpPr/>
            <p:nvPr/>
          </p:nvCxnSpPr>
          <p:spPr>
            <a:xfrm flipV="1">
              <a:off x="7227697" y="3903112"/>
              <a:ext cx="164592" cy="1"/>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D5352E7-7AB3-4FCF-BC62-CDF73E772C78}"/>
                </a:ext>
              </a:extLst>
            </p:cNvPr>
            <p:cNvSpPr txBox="1"/>
            <p:nvPr/>
          </p:nvSpPr>
          <p:spPr>
            <a:xfrm>
              <a:off x="6868509" y="3842506"/>
              <a:ext cx="394528" cy="123953"/>
            </a:xfrm>
            <a:prstGeom prst="rect">
              <a:avLst/>
            </a:prstGeom>
            <a:noFill/>
            <a:ln>
              <a:noFill/>
            </a:ln>
          </p:spPr>
          <p:txBody>
            <a:bodyPr wrap="square" lIns="0" tIns="0" rIns="0" bIns="0" rtlCol="0" anchor="ctr" anchorCtr="0">
              <a:spAutoFit/>
            </a:bodyPr>
            <a:lstStyle/>
            <a:p>
              <a:pPr algn="ctr"/>
              <a:r>
                <a:rPr lang="en-US" sz="1000" dirty="0">
                  <a:latin typeface="Arial" panose="020B0604020202020204" pitchFamily="34" charset="0"/>
                  <a:cs typeface="Arial" panose="020B0604020202020204" pitchFamily="34" charset="0"/>
                </a:rPr>
                <a:t>LUT</a:t>
              </a:r>
            </a:p>
          </p:txBody>
        </p:sp>
        <p:cxnSp>
          <p:nvCxnSpPr>
            <p:cNvPr id="125" name="Straight Arrow Connector 124">
              <a:extLst>
                <a:ext uri="{FF2B5EF4-FFF2-40B4-BE49-F238E27FC236}">
                  <a16:creationId xmlns:a16="http://schemas.microsoft.com/office/drawing/2014/main" id="{1BC1B831-BE23-427F-9F29-D717FF18598B}"/>
                </a:ext>
              </a:extLst>
            </p:cNvPr>
            <p:cNvCxnSpPr/>
            <p:nvPr/>
          </p:nvCxnSpPr>
          <p:spPr>
            <a:xfrm>
              <a:off x="6767322" y="368417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7A376B0-71AE-4650-BB86-112AB5A21FD3}"/>
                </a:ext>
              </a:extLst>
            </p:cNvPr>
            <p:cNvCxnSpPr/>
            <p:nvPr/>
          </p:nvCxnSpPr>
          <p:spPr>
            <a:xfrm>
              <a:off x="6767322" y="376799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54C1681-A1BC-4C93-A350-46B81C4A55DD}"/>
                </a:ext>
              </a:extLst>
            </p:cNvPr>
            <p:cNvCxnSpPr/>
            <p:nvPr/>
          </p:nvCxnSpPr>
          <p:spPr>
            <a:xfrm>
              <a:off x="6769820" y="385181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2C5FA04-1ABB-4B4F-81A4-0FAC70D453A3}"/>
                </a:ext>
              </a:extLst>
            </p:cNvPr>
            <p:cNvCxnSpPr/>
            <p:nvPr/>
          </p:nvCxnSpPr>
          <p:spPr>
            <a:xfrm>
              <a:off x="6767322" y="393563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E5991CB-EF27-4BB2-986F-93A390F980D0}"/>
                </a:ext>
              </a:extLst>
            </p:cNvPr>
            <p:cNvCxnSpPr/>
            <p:nvPr/>
          </p:nvCxnSpPr>
          <p:spPr>
            <a:xfrm>
              <a:off x="6766411" y="401945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04547D9-81B2-483A-8540-1FAF3F72F673}"/>
                </a:ext>
              </a:extLst>
            </p:cNvPr>
            <p:cNvCxnSpPr/>
            <p:nvPr/>
          </p:nvCxnSpPr>
          <p:spPr>
            <a:xfrm>
              <a:off x="6766411" y="4103276"/>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C68BBC36-9D0F-4DC6-B2CA-387BF731812A}"/>
                </a:ext>
              </a:extLst>
            </p:cNvPr>
            <p:cNvSpPr txBox="1"/>
            <p:nvPr/>
          </p:nvSpPr>
          <p:spPr>
            <a:xfrm>
              <a:off x="7447884" y="3841557"/>
              <a:ext cx="168855" cy="123111"/>
            </a:xfrm>
            <a:prstGeom prst="rect">
              <a:avLst/>
            </a:prstGeom>
            <a:noFill/>
            <a:ln>
              <a:noFill/>
            </a:ln>
          </p:spPr>
          <p:txBody>
            <a:bodyPr wrap="square" lIns="0" tIns="0" rIns="0" bIns="0" rtlCol="0" anchor="ctr" anchorCtr="0">
              <a:spAutoFit/>
            </a:bodyPr>
            <a:lstStyle/>
            <a:p>
              <a:pPr algn="ctr"/>
              <a:r>
                <a:rPr lang="en-US" sz="1000" dirty="0">
                  <a:latin typeface="Arial" panose="020B0604020202020204" pitchFamily="34" charset="0"/>
                  <a:cs typeface="Arial" panose="020B0604020202020204" pitchFamily="34" charset="0"/>
                </a:rPr>
                <a:t>FF</a:t>
              </a:r>
            </a:p>
          </p:txBody>
        </p:sp>
        <p:sp>
          <p:nvSpPr>
            <p:cNvPr id="132" name="Isosceles Triangle 131">
              <a:extLst>
                <a:ext uri="{FF2B5EF4-FFF2-40B4-BE49-F238E27FC236}">
                  <a16:creationId xmlns:a16="http://schemas.microsoft.com/office/drawing/2014/main" id="{9395A333-AB71-4086-8FF5-3A4475FC5A5B}"/>
                </a:ext>
              </a:extLst>
            </p:cNvPr>
            <p:cNvSpPr/>
            <p:nvPr/>
          </p:nvSpPr>
          <p:spPr>
            <a:xfrm rot="5400000">
              <a:off x="7397402" y="3977229"/>
              <a:ext cx="45720" cy="45720"/>
            </a:xfrm>
            <a:prstGeom prst="triangle">
              <a:avLst/>
            </a:prstGeom>
            <a:ln w="63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5E96D482-D8ED-4E8F-AAD5-40DBE895BB5E}"/>
                </a:ext>
              </a:extLst>
            </p:cNvPr>
            <p:cNvCxnSpPr/>
            <p:nvPr/>
          </p:nvCxnSpPr>
          <p:spPr>
            <a:xfrm>
              <a:off x="7669022" y="3903112"/>
              <a:ext cx="137160" cy="0"/>
            </a:xfrm>
            <a:prstGeom prst="straightConnector1">
              <a:avLst/>
            </a:prstGeom>
            <a:ln w="6350" cmpd="sng">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556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15B-4248-411C-9D8C-14645399B142}"/>
              </a:ext>
            </a:extLst>
          </p:cNvPr>
          <p:cNvSpPr>
            <a:spLocks noGrp="1"/>
          </p:cNvSpPr>
          <p:nvPr>
            <p:ph type="title"/>
          </p:nvPr>
        </p:nvSpPr>
        <p:spPr/>
        <p:txBody>
          <a:bodyPr/>
          <a:lstStyle/>
          <a:p>
            <a:r>
              <a:rPr lang="en-US" dirty="0"/>
              <a:t>Testing &amp; Evaluation</a:t>
            </a:r>
          </a:p>
        </p:txBody>
      </p:sp>
      <p:sp>
        <p:nvSpPr>
          <p:cNvPr id="4" name="Slide Number Placeholder 3">
            <a:extLst>
              <a:ext uri="{FF2B5EF4-FFF2-40B4-BE49-F238E27FC236}">
                <a16:creationId xmlns:a16="http://schemas.microsoft.com/office/drawing/2014/main" id="{9ECD13AF-7DA9-457C-8715-6ABE53B0E1E1}"/>
              </a:ext>
            </a:extLst>
          </p:cNvPr>
          <p:cNvSpPr>
            <a:spLocks noGrp="1"/>
          </p:cNvSpPr>
          <p:nvPr>
            <p:ph type="sldNum" sz="quarter" idx="12"/>
          </p:nvPr>
        </p:nvSpPr>
        <p:spPr/>
        <p:txBody>
          <a:bodyPr/>
          <a:lstStyle/>
          <a:p>
            <a:fld id="{E31375A4-56A4-47D6-9801-1991572033F7}" type="slidenum">
              <a:rPr lang="en-US" smtClean="0"/>
              <a:pPr/>
              <a:t>17</a:t>
            </a:fld>
            <a:endParaRPr lang="en-US" dirty="0"/>
          </a:p>
        </p:txBody>
      </p:sp>
      <p:sp>
        <p:nvSpPr>
          <p:cNvPr id="9" name="Rounded Rectangle 8"/>
          <p:cNvSpPr/>
          <p:nvPr/>
        </p:nvSpPr>
        <p:spPr>
          <a:xfrm>
            <a:off x="7283516" y="4076727"/>
            <a:ext cx="2121408" cy="1904525"/>
          </a:xfrm>
          <a:prstGeom prst="roundRect">
            <a:avLst/>
          </a:prstGeom>
          <a:solidFill>
            <a:srgbClr val="BDD7EE"/>
          </a:solidFill>
          <a:ln>
            <a:solidFill>
              <a:srgbClr val="28659C"/>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300" dirty="0"/>
              <a:t>ZYNQ PS</a:t>
            </a:r>
          </a:p>
        </p:txBody>
      </p:sp>
      <p:sp>
        <p:nvSpPr>
          <p:cNvPr id="10" name="Rounded Rectangle 9"/>
          <p:cNvSpPr/>
          <p:nvPr/>
        </p:nvSpPr>
        <p:spPr>
          <a:xfrm>
            <a:off x="9424413" y="4076725"/>
            <a:ext cx="2123918" cy="1904527"/>
          </a:xfrm>
          <a:prstGeom prst="roundRect">
            <a:avLst/>
          </a:prstGeom>
          <a:solidFill>
            <a:srgbClr val="2E75B5"/>
          </a:solidFill>
          <a:ln>
            <a:solidFill>
              <a:srgbClr val="14314C"/>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300" dirty="0"/>
              <a:t>ZYNQ PL</a:t>
            </a:r>
          </a:p>
        </p:txBody>
      </p:sp>
      <p:sp>
        <p:nvSpPr>
          <p:cNvPr id="3" name="TextBox 2"/>
          <p:cNvSpPr txBox="1"/>
          <p:nvPr/>
        </p:nvSpPr>
        <p:spPr>
          <a:xfrm>
            <a:off x="7574857" y="4550487"/>
            <a:ext cx="1538726" cy="830997"/>
          </a:xfrm>
          <a:prstGeom prst="rect">
            <a:avLst/>
          </a:prstGeom>
          <a:noFill/>
        </p:spPr>
        <p:txBody>
          <a:bodyPr wrap="square" rtlCol="0">
            <a:spAutoFit/>
          </a:bodyPr>
          <a:lstStyle/>
          <a:p>
            <a:pPr algn="ctr"/>
            <a:r>
              <a:rPr lang="en-US" sz="2400" b="1" dirty="0">
                <a:solidFill>
                  <a:schemeClr val="tx2"/>
                </a:solidFill>
              </a:rPr>
              <a:t>Maverick Flow</a:t>
            </a:r>
          </a:p>
        </p:txBody>
      </p:sp>
      <p:sp>
        <p:nvSpPr>
          <p:cNvPr id="13" name="Flowchart: Document 230">
            <a:extLst>
              <a:ext uri="{FF2B5EF4-FFF2-40B4-BE49-F238E27FC236}">
                <a16:creationId xmlns:a16="http://schemas.microsoft.com/office/drawing/2014/main" id="{B6FF5BEB-B133-45D8-816C-074894AEC7D3}"/>
              </a:ext>
            </a:extLst>
          </p:cNvPr>
          <p:cNvSpPr/>
          <p:nvPr/>
        </p:nvSpPr>
        <p:spPr bwMode="auto">
          <a:xfrm>
            <a:off x="9756284" y="4550487"/>
            <a:ext cx="1460177" cy="769172"/>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latin typeface="Arial" charset="0"/>
                <a:cs typeface="Arial" charset="0"/>
              </a:rPr>
              <a:t>Partia</a:t>
            </a:r>
            <a:r>
              <a:rPr lang="en-US" sz="2400" dirty="0">
                <a:latin typeface="Arial" charset="0"/>
                <a:cs typeface="Arial" charset="0"/>
              </a:rPr>
              <a:t>l Bitstream</a:t>
            </a:r>
            <a:endParaRPr kumimoji="0" lang="en-US" sz="2400" i="0" u="none" strike="noStrike" cap="none" normalizeH="0" baseline="0" dirty="0">
              <a:ln>
                <a:noFill/>
              </a:ln>
              <a:solidFill>
                <a:schemeClr val="tx1"/>
              </a:solidFill>
              <a:effectLst/>
              <a:latin typeface="Arial" charset="0"/>
              <a:cs typeface="Arial" charset="0"/>
            </a:endParaRPr>
          </a:p>
        </p:txBody>
      </p:sp>
      <p:sp>
        <p:nvSpPr>
          <p:cNvPr id="17" name="Content Placeholder 2"/>
          <p:cNvSpPr>
            <a:spLocks noGrp="1"/>
          </p:cNvSpPr>
          <p:nvPr>
            <p:ph idx="1"/>
          </p:nvPr>
        </p:nvSpPr>
        <p:spPr>
          <a:xfrm>
            <a:off x="609600" y="1408176"/>
            <a:ext cx="6980607" cy="2049783"/>
          </a:xfrm>
        </p:spPr>
        <p:txBody>
          <a:bodyPr>
            <a:normAutofit/>
          </a:bodyPr>
          <a:lstStyle/>
          <a:p>
            <a:r>
              <a:rPr lang="en-US" sz="2800" dirty="0"/>
              <a:t>Tested on PYNQ-Z1 (XC7Z020)</a:t>
            </a:r>
          </a:p>
          <a:p>
            <a:pPr lvl="1"/>
            <a:r>
              <a:rPr lang="en-US" sz="2600" dirty="0"/>
              <a:t>650 MHz dual-core ARM Cortex-A9 CPU</a:t>
            </a:r>
          </a:p>
          <a:p>
            <a:pPr lvl="1"/>
            <a:r>
              <a:rPr lang="en-US" sz="2600" dirty="0"/>
              <a:t>512 MB RAM</a:t>
            </a:r>
          </a:p>
          <a:p>
            <a:pPr marL="274320" lvl="1" indent="0">
              <a:buNone/>
            </a:pPr>
            <a:endParaRPr lang="en-US" sz="2400" dirty="0"/>
          </a:p>
          <a:p>
            <a:endParaRPr lang="en-US" sz="2600" dirty="0"/>
          </a:p>
          <a:p>
            <a:pPr lvl="2"/>
            <a:endParaRPr lang="en-US" sz="2200" dirty="0"/>
          </a:p>
          <a:p>
            <a:pPr lvl="1"/>
            <a:endParaRPr lang="en-US" sz="2400" dirty="0"/>
          </a:p>
        </p:txBody>
      </p:sp>
      <p:pic>
        <p:nvPicPr>
          <p:cNvPr id="20" name="Picture 19">
            <a:extLst>
              <a:ext uri="{FF2B5EF4-FFF2-40B4-BE49-F238E27FC236}">
                <a16:creationId xmlns:a16="http://schemas.microsoft.com/office/drawing/2014/main" id="{1096C0A9-C302-4E26-A01C-36F62CD79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15143" y="1152793"/>
            <a:ext cx="3018539" cy="2217531"/>
          </a:xfrm>
          <a:prstGeom prst="rect">
            <a:avLst/>
          </a:prstGeom>
        </p:spPr>
      </p:pic>
      <p:sp>
        <p:nvSpPr>
          <p:cNvPr id="21" name="Content Placeholder 2"/>
          <p:cNvSpPr txBox="1">
            <a:spLocks/>
          </p:cNvSpPr>
          <p:nvPr/>
        </p:nvSpPr>
        <p:spPr>
          <a:xfrm>
            <a:off x="609600" y="4201866"/>
            <a:ext cx="6633387" cy="1089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Maverick Flow runs on ARM (PS)</a:t>
            </a:r>
          </a:p>
          <a:p>
            <a:r>
              <a:rPr lang="en-US" sz="2800" dirty="0"/>
              <a:t>Designs programmed to FPGA (PL)</a:t>
            </a:r>
          </a:p>
          <a:p>
            <a:endParaRPr lang="en-US" sz="2600" dirty="0"/>
          </a:p>
          <a:p>
            <a:pPr lvl="2"/>
            <a:endParaRPr lang="en-US" sz="2200" dirty="0"/>
          </a:p>
          <a:p>
            <a:pPr lvl="1"/>
            <a:endParaRPr lang="en-US" sz="2400" dirty="0"/>
          </a:p>
        </p:txBody>
      </p:sp>
      <p:sp>
        <p:nvSpPr>
          <p:cNvPr id="5" name="Right Arrow 4"/>
          <p:cNvSpPr/>
          <p:nvPr/>
        </p:nvSpPr>
        <p:spPr>
          <a:xfrm>
            <a:off x="9020281" y="4851377"/>
            <a:ext cx="706499" cy="30624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36FB8A-5AF7-4E3B-833B-4844F765A23F}"/>
              </a:ext>
            </a:extLst>
          </p:cNvPr>
          <p:cNvSpPr txBox="1"/>
          <p:nvPr/>
        </p:nvSpPr>
        <p:spPr>
          <a:xfrm>
            <a:off x="7915143" y="3300898"/>
            <a:ext cx="3018539" cy="430887"/>
          </a:xfrm>
          <a:prstGeom prst="rect">
            <a:avLst/>
          </a:prstGeom>
          <a:noFill/>
        </p:spPr>
        <p:txBody>
          <a:bodyPr wrap="square" rtlCol="0">
            <a:spAutoFit/>
          </a:bodyPr>
          <a:lstStyle/>
          <a:p>
            <a:pPr algn="ctr"/>
            <a:r>
              <a:rPr lang="en-US" sz="2200" dirty="0">
                <a:cs typeface="Calibri" panose="020F0502020204030204" pitchFamily="34" charset="0"/>
              </a:rPr>
              <a:t>The PYNQ-Z1 Board</a:t>
            </a:r>
          </a:p>
        </p:txBody>
      </p:sp>
    </p:spTree>
    <p:extLst>
      <p:ext uri="{BB962C8B-B14F-4D97-AF65-F5344CB8AC3E}">
        <p14:creationId xmlns:p14="http://schemas.microsoft.com/office/powerpoint/2010/main" val="41474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p:bldP spid="13" grpId="0" animBg="1"/>
      <p:bldP spid="21"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Maverick </a:t>
            </a:r>
            <a:r>
              <a:rPr lang="en-US" dirty="0" err="1"/>
              <a:t>Jupyter</a:t>
            </a:r>
            <a:r>
              <a:rPr lang="en-US" dirty="0"/>
              <a:t> Notebook</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75A4-56A4-47D6-9801-1991572033F7}" type="slidenum">
              <a:rPr kumimoji="0" lang="en-US" b="0" i="0" u="none" strike="noStrike" kern="1200" cap="none" spc="0" normalizeH="0" baseline="0" noProof="0" smtClean="0">
                <a:ln>
                  <a:noFill/>
                </a:ln>
                <a:solidFill>
                  <a:srgbClr val="2D2E2D">
                    <a:lumMod val="90000"/>
                    <a:lumOff val="1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b="0" i="0" u="none" strike="noStrike" kern="1200" cap="none" spc="0" normalizeH="0" baseline="0" noProof="0" dirty="0">
              <a:ln>
                <a:noFill/>
              </a:ln>
              <a:solidFill>
                <a:srgbClr val="2D2E2D">
                  <a:lumMod val="90000"/>
                  <a:lumOff val="10000"/>
                </a:srgbClr>
              </a:solidFill>
              <a:effectLst/>
              <a:uLnTx/>
              <a:uFillTx/>
              <a:latin typeface="Arial"/>
              <a:ea typeface="+mn-ea"/>
              <a:cs typeface="+mn-cs"/>
            </a:endParaRPr>
          </a:p>
        </p:txBody>
      </p:sp>
      <p:pic>
        <p:nvPicPr>
          <p:cNvPr id="5" name="Media101">
            <a:hlinkClick r:id="" action="ppaction://media"/>
            <a:extLst>
              <a:ext uri="{FF2B5EF4-FFF2-40B4-BE49-F238E27FC236}">
                <a16:creationId xmlns:a16="http://schemas.microsoft.com/office/drawing/2014/main" id="{C7E7639D-F68D-4BBE-A39B-D60CCEAA61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3140" y="1016024"/>
            <a:ext cx="9521439" cy="51572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004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mod="1">
    <p:ext uri="{E180D4A7-C9FB-4DFB-919C-405C955672EB}">
      <p14:showEvtLst xmlns:p14="http://schemas.microsoft.com/office/powerpoint/2010/main">
        <p14:playEvt time="4037" objId="5"/>
        <p14:stopEvt time="28309" objId="5"/>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Maverick </a:t>
            </a:r>
            <a:r>
              <a:rPr lang="en-US" dirty="0" err="1"/>
              <a:t>Jupyter</a:t>
            </a:r>
            <a:r>
              <a:rPr lang="en-US" dirty="0"/>
              <a:t> Notebook</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75A4-56A4-47D6-9801-1991572033F7}" type="slidenum">
              <a:rPr kumimoji="0" lang="en-US" b="0" i="0" u="none" strike="noStrike" kern="1200" cap="none" spc="0" normalizeH="0" baseline="0" noProof="0" smtClean="0">
                <a:ln>
                  <a:noFill/>
                </a:ln>
                <a:solidFill>
                  <a:srgbClr val="2D2E2D">
                    <a:lumMod val="90000"/>
                    <a:lumOff val="10000"/>
                  </a:srgb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b="0" i="0" u="none" strike="noStrike" kern="1200" cap="none" spc="0" normalizeH="0" baseline="0" noProof="0" dirty="0">
              <a:ln>
                <a:noFill/>
              </a:ln>
              <a:solidFill>
                <a:srgbClr val="2D2E2D">
                  <a:lumMod val="90000"/>
                  <a:lumOff val="10000"/>
                </a:srgbClr>
              </a:solidFill>
              <a:effectLst/>
              <a:uLnTx/>
              <a:uFillTx/>
              <a:latin typeface="Arial"/>
              <a:ea typeface="+mn-ea"/>
              <a:cs typeface="+mn-cs"/>
            </a:endParaRPr>
          </a:p>
        </p:txBody>
      </p:sp>
      <p:pic>
        <p:nvPicPr>
          <p:cNvPr id="3" name="Media102">
            <a:hlinkClick r:id="" action="ppaction://media"/>
            <a:extLst>
              <a:ext uri="{FF2B5EF4-FFF2-40B4-BE49-F238E27FC236}">
                <a16:creationId xmlns:a16="http://schemas.microsoft.com/office/drawing/2014/main" id="{3AF859A8-B8A4-43E4-891F-EC6A471831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3140" y="1014952"/>
            <a:ext cx="9521014" cy="51572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007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mod="1">
    <p:ext uri="{E180D4A7-C9FB-4DFB-919C-405C955672EB}">
      <p14:showEvtLst xmlns:p14="http://schemas.microsoft.com/office/powerpoint/2010/main">
        <p14:playEvt time="4" objId="3"/>
        <p14:stopEvt time="7806"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Research Goals</a:t>
            </a:r>
          </a:p>
        </p:txBody>
      </p:sp>
      <p:sp>
        <p:nvSpPr>
          <p:cNvPr id="3" name="Content Placeholder 2"/>
          <p:cNvSpPr>
            <a:spLocks noGrp="1"/>
          </p:cNvSpPr>
          <p:nvPr>
            <p:ph idx="1"/>
          </p:nvPr>
        </p:nvSpPr>
        <p:spPr>
          <a:xfrm>
            <a:off x="609600" y="1409700"/>
            <a:ext cx="8097672" cy="1292558"/>
          </a:xfrm>
        </p:spPr>
        <p:txBody>
          <a:bodyPr>
            <a:normAutofit/>
          </a:bodyPr>
          <a:lstStyle/>
          <a:p>
            <a:pPr marL="514350" indent="-514350">
              <a:buFont typeface="+mj-lt"/>
              <a:buAutoNum type="arabicPeriod"/>
            </a:pPr>
            <a:r>
              <a:rPr lang="en-US" sz="2800" dirty="0"/>
              <a:t>Create a non-vendor FPGA CAD flow</a:t>
            </a:r>
          </a:p>
          <a:p>
            <a:pPr marL="514350" indent="-514350">
              <a:buFont typeface="+mj-lt"/>
              <a:buAutoNum type="arabicPeriod"/>
            </a:pPr>
            <a:r>
              <a:rPr lang="en-US" sz="2800" dirty="0"/>
              <a:t>Run this flow on an embedded SoC</a:t>
            </a:r>
            <a:endParaRPr lang="en-US" sz="2000" dirty="0"/>
          </a:p>
        </p:txBody>
      </p:sp>
      <p:sp>
        <p:nvSpPr>
          <p:cNvPr id="4" name="Slide Number Placeholder 3"/>
          <p:cNvSpPr>
            <a:spLocks noGrp="1"/>
          </p:cNvSpPr>
          <p:nvPr>
            <p:ph type="sldNum" sz="quarter" idx="12"/>
          </p:nvPr>
        </p:nvSpPr>
        <p:spPr/>
        <p:txBody>
          <a:bodyPr/>
          <a:lstStyle/>
          <a:p>
            <a:fld id="{E31375A4-56A4-47D6-9801-1991572033F7}" type="slidenum">
              <a:rPr lang="en-US" smtClean="0"/>
              <a:t>2</a:t>
            </a:fld>
            <a:endParaRPr lang="en-US" dirty="0"/>
          </a:p>
        </p:txBody>
      </p:sp>
      <p:pic>
        <p:nvPicPr>
          <p:cNvPr id="36" name="Picture 35">
            <a:extLst>
              <a:ext uri="{FF2B5EF4-FFF2-40B4-BE49-F238E27FC236}">
                <a16:creationId xmlns:a16="http://schemas.microsoft.com/office/drawing/2014/main" id="{62267BB0-C475-4083-9F0F-3F0F9346521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7868" y="1157693"/>
            <a:ext cx="3388986" cy="2489675"/>
          </a:xfrm>
          <a:prstGeom prst="rect">
            <a:avLst/>
          </a:prstGeom>
        </p:spPr>
      </p:pic>
      <p:sp>
        <p:nvSpPr>
          <p:cNvPr id="37" name="TextBox 36">
            <a:extLst>
              <a:ext uri="{FF2B5EF4-FFF2-40B4-BE49-F238E27FC236}">
                <a16:creationId xmlns:a16="http://schemas.microsoft.com/office/drawing/2014/main" id="{107C3CAA-D837-4E68-A1AC-D8D745531EF5}"/>
              </a:ext>
            </a:extLst>
          </p:cNvPr>
          <p:cNvSpPr txBox="1"/>
          <p:nvPr/>
        </p:nvSpPr>
        <p:spPr>
          <a:xfrm>
            <a:off x="8417868" y="3647368"/>
            <a:ext cx="3388986" cy="430887"/>
          </a:xfrm>
          <a:prstGeom prst="rect">
            <a:avLst/>
          </a:prstGeom>
          <a:noFill/>
        </p:spPr>
        <p:txBody>
          <a:bodyPr wrap="square" rtlCol="0">
            <a:spAutoFit/>
          </a:bodyPr>
          <a:lstStyle/>
          <a:p>
            <a:pPr algn="ctr"/>
            <a:r>
              <a:rPr lang="en-US" sz="2200" dirty="0">
                <a:cs typeface="Calibri" panose="020F0502020204030204" pitchFamily="34" charset="0"/>
              </a:rPr>
              <a:t>The PYNQ-Z1 Board</a:t>
            </a:r>
          </a:p>
        </p:txBody>
      </p:sp>
      <p:sp>
        <p:nvSpPr>
          <p:cNvPr id="8" name="Content Placeholder 2">
            <a:extLst>
              <a:ext uri="{FF2B5EF4-FFF2-40B4-BE49-F238E27FC236}">
                <a16:creationId xmlns:a16="http://schemas.microsoft.com/office/drawing/2014/main" id="{4D520BA2-8D64-4320-B828-E85F7CD13938}"/>
              </a:ext>
            </a:extLst>
          </p:cNvPr>
          <p:cNvSpPr txBox="1">
            <a:spLocks/>
          </p:cNvSpPr>
          <p:nvPr/>
        </p:nvSpPr>
        <p:spPr>
          <a:xfrm>
            <a:off x="467034" y="3787264"/>
            <a:ext cx="8915802" cy="23815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r>
              <a:rPr lang="en-US" sz="3000" dirty="0"/>
              <a:t>Maverick:</a:t>
            </a:r>
          </a:p>
          <a:p>
            <a:r>
              <a:rPr lang="en-US" sz="2800" dirty="0"/>
              <a:t>Stand-alone CAD flow for partially reconfigurable circuits</a:t>
            </a:r>
          </a:p>
          <a:p>
            <a:pPr lvl="1"/>
            <a:r>
              <a:rPr lang="en-US" sz="2600" dirty="0"/>
              <a:t>Synthesis, Packing, Placement, Routing, </a:t>
            </a:r>
            <a:r>
              <a:rPr lang="en-US" sz="2600" dirty="0" err="1"/>
              <a:t>Bitgen</a:t>
            </a:r>
            <a:endParaRPr lang="en-US" sz="2600" dirty="0"/>
          </a:p>
          <a:p>
            <a:r>
              <a:rPr lang="en-US" sz="2800" dirty="0"/>
              <a:t>Operates on embedded platforms (Zynq)</a:t>
            </a:r>
          </a:p>
          <a:p>
            <a:pPr marL="274320" lvl="1" indent="0">
              <a:buFont typeface="Arial" pitchFamily="34" charset="0"/>
              <a:buNone/>
            </a:pPr>
            <a:endParaRPr lang="en-US" sz="2000" dirty="0"/>
          </a:p>
          <a:p>
            <a:pPr marL="274320" lvl="1" indent="0">
              <a:buFont typeface="Arial" pitchFamily="34" charset="0"/>
              <a:buNone/>
            </a:pPr>
            <a:endParaRPr lang="en-US" sz="2000" dirty="0"/>
          </a:p>
        </p:txBody>
      </p:sp>
    </p:spTree>
    <p:custDataLst>
      <p:tags r:id="rId1"/>
    </p:custDataLst>
    <p:extLst>
      <p:ext uri="{BB962C8B-B14F-4D97-AF65-F5344CB8AC3E}">
        <p14:creationId xmlns:p14="http://schemas.microsoft.com/office/powerpoint/2010/main" val="18170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Maverick </a:t>
            </a:r>
            <a:r>
              <a:rPr lang="en-US" dirty="0" err="1"/>
              <a:t>Jupyter</a:t>
            </a:r>
            <a:r>
              <a:rPr lang="en-US" dirty="0"/>
              <a:t> Notebook</a:t>
            </a:r>
          </a:p>
        </p:txBody>
      </p:sp>
      <p:sp>
        <p:nvSpPr>
          <p:cNvPr id="4" name="Slide Number Placeholder 3"/>
          <p:cNvSpPr>
            <a:spLocks noGrp="1"/>
          </p:cNvSpPr>
          <p:nvPr>
            <p:ph type="sldNum" sz="quarter" idx="12"/>
          </p:nvPr>
        </p:nvSpPr>
        <p:spPr/>
        <p:txBody>
          <a:bodyPr/>
          <a:lstStyle/>
          <a:p>
            <a:fld id="{E31375A4-56A4-47D6-9801-1991572033F7}" type="slidenum">
              <a:rPr lang="en-US" smtClean="0"/>
              <a:t>20</a:t>
            </a:fld>
            <a:endParaRPr lang="en-US" dirty="0"/>
          </a:p>
        </p:txBody>
      </p:sp>
      <p:pic>
        <p:nvPicPr>
          <p:cNvPr id="3" name="Media1_100_116">
            <a:hlinkClick r:id="" action="ppaction://media"/>
            <a:extLst>
              <a:ext uri="{FF2B5EF4-FFF2-40B4-BE49-F238E27FC236}">
                <a16:creationId xmlns:a16="http://schemas.microsoft.com/office/drawing/2014/main" id="{74EF890C-011D-47B0-82C3-726E512B234C}"/>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303140" y="1021776"/>
            <a:ext cx="9521014" cy="5157216"/>
          </a:xfrm>
          <a:prstGeom prst="rect">
            <a:avLst/>
          </a:prstGeom>
          <a:ln>
            <a:noFill/>
          </a:ln>
          <a:effectLst>
            <a:outerShdw blurRad="190500" algn="tl" rotWithShape="0">
              <a:srgbClr val="000000">
                <a:alpha val="70000"/>
              </a:srgbClr>
            </a:outerShdw>
          </a:effectLst>
        </p:spPr>
      </p:pic>
      <p:pic>
        <p:nvPicPr>
          <p:cNvPr id="6" name="stopwatch_board">
            <a:hlinkClick r:id="" action="ppaction://media"/>
            <a:extLst>
              <a:ext uri="{FF2B5EF4-FFF2-40B4-BE49-F238E27FC236}">
                <a16:creationId xmlns:a16="http://schemas.microsoft.com/office/drawing/2014/main" id="{96154FB9-2E6F-46A5-8C38-9A5072336226}"/>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9"/>
          <a:srcRect l="-2963" r="2963"/>
          <a:stretch>
            <a:fillRect/>
          </a:stretch>
        </p:blipFill>
        <p:spPr>
          <a:xfrm rot="5400000">
            <a:off x="3481033" y="2079441"/>
            <a:ext cx="5229933" cy="2941837"/>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2234973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video>
              <p:cMediaNode vol="80000">
                <p:cTn id="18" fill="hold" display="0">
                  <p:stCondLst>
                    <p:cond delay="indefinite"/>
                  </p:stCondLst>
                </p:cTn>
                <p:tgtEl>
                  <p:spTgt spid="6"/>
                </p:tgtEl>
              </p:cMediaNode>
            </p:video>
          </p:childTnLst>
        </p:cTn>
      </p:par>
    </p:tnLst>
  </p:timing>
  <p:extLst mod="1">
    <p:ext uri="{E180D4A7-C9FB-4DFB-919C-405C955672EB}">
      <p14:showEvtLst xmlns:p14="http://schemas.microsoft.com/office/powerpoint/2010/main">
        <p14:playEvt time="5" objId="3"/>
        <p14:stopEvt time="14074" objId="3"/>
        <p14:playEvt time="21970" objId="6"/>
        <p14:stopEvt time="34977" objId="6"/>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Resource Utilization</a:t>
            </a:r>
          </a:p>
        </p:txBody>
      </p:sp>
      <p:sp>
        <p:nvSpPr>
          <p:cNvPr id="3" name="Content Placeholder 2"/>
          <p:cNvSpPr>
            <a:spLocks noGrp="1"/>
          </p:cNvSpPr>
          <p:nvPr>
            <p:ph idx="1"/>
          </p:nvPr>
        </p:nvSpPr>
        <p:spPr>
          <a:xfrm>
            <a:off x="609600" y="5727060"/>
            <a:ext cx="10972800" cy="486496"/>
          </a:xfrm>
        </p:spPr>
        <p:txBody>
          <a:bodyPr/>
          <a:lstStyle/>
          <a:p>
            <a:r>
              <a:rPr lang="en-US" sz="2400" dirty="0"/>
              <a:t>Designs compiled with Maverick vs. Vivado-only</a:t>
            </a:r>
            <a:endParaRPr lang="en-US" sz="2200" dirty="0"/>
          </a:p>
        </p:txBody>
      </p:sp>
      <p:sp>
        <p:nvSpPr>
          <p:cNvPr id="4" name="Slide Number Placeholder 3"/>
          <p:cNvSpPr>
            <a:spLocks noGrp="1"/>
          </p:cNvSpPr>
          <p:nvPr>
            <p:ph type="sldNum" sz="quarter" idx="12"/>
          </p:nvPr>
        </p:nvSpPr>
        <p:spPr/>
        <p:txBody>
          <a:bodyPr/>
          <a:lstStyle/>
          <a:p>
            <a:fld id="{E31375A4-56A4-47D6-9801-1991572033F7}" type="slidenum">
              <a:rPr lang="en-US" smtClean="0"/>
              <a:t>21</a:t>
            </a:fld>
            <a:endParaRPr lang="en-US" dirty="0"/>
          </a:p>
        </p:txBody>
      </p:sp>
      <p:sp>
        <p:nvSpPr>
          <p:cNvPr id="6" name="TextBox 5">
            <a:extLst>
              <a:ext uri="{FF2B5EF4-FFF2-40B4-BE49-F238E27FC236}">
                <a16:creationId xmlns:a16="http://schemas.microsoft.com/office/drawing/2014/main" id="{B59A75DD-210F-4288-B40C-62C30C1B785A}"/>
              </a:ext>
            </a:extLst>
          </p:cNvPr>
          <p:cNvSpPr txBox="1"/>
          <p:nvPr/>
        </p:nvSpPr>
        <p:spPr>
          <a:xfrm>
            <a:off x="513722" y="5226630"/>
            <a:ext cx="11347433" cy="430887"/>
          </a:xfrm>
          <a:prstGeom prst="rect">
            <a:avLst/>
          </a:prstGeom>
          <a:noFill/>
        </p:spPr>
        <p:txBody>
          <a:bodyPr wrap="square" rtlCol="0">
            <a:spAutoFit/>
          </a:bodyPr>
          <a:lstStyle/>
          <a:p>
            <a:pPr algn="ctr"/>
            <a:r>
              <a:rPr lang="en-US" sz="2200" dirty="0">
                <a:cs typeface="Calibri" panose="020F0502020204030204" pitchFamily="34" charset="0"/>
              </a:rPr>
              <a:t>FPGA Resource Utilization</a:t>
            </a:r>
          </a:p>
        </p:txBody>
      </p:sp>
      <p:graphicFrame>
        <p:nvGraphicFramePr>
          <p:cNvPr id="5" name="Table 4"/>
          <p:cNvGraphicFramePr>
            <a:graphicFrameLocks noGrp="1"/>
          </p:cNvGraphicFramePr>
          <p:nvPr>
            <p:extLst>
              <p:ext uri="{D42A27DB-BD31-4B8C-83A1-F6EECF244321}">
                <p14:modId xmlns:p14="http://schemas.microsoft.com/office/powerpoint/2010/main" val="1688502818"/>
              </p:ext>
            </p:extLst>
          </p:nvPr>
        </p:nvGraphicFramePr>
        <p:xfrm>
          <a:off x="513723" y="1127080"/>
          <a:ext cx="11347434" cy="4114800"/>
        </p:xfrm>
        <a:graphic>
          <a:graphicData uri="http://schemas.openxmlformats.org/drawingml/2006/table">
            <a:tbl>
              <a:tblPr firstRow="1" bandRow="1">
                <a:tableStyleId>{BC89EF96-8CEA-46FF-86C4-4CE0E7609802}</a:tableStyleId>
              </a:tblPr>
              <a:tblGrid>
                <a:gridCol w="2194560">
                  <a:extLst>
                    <a:ext uri="{9D8B030D-6E8A-4147-A177-3AD203B41FA5}">
                      <a16:colId xmlns:a16="http://schemas.microsoft.com/office/drawing/2014/main" val="2331473201"/>
                    </a:ext>
                  </a:extLst>
                </a:gridCol>
                <a:gridCol w="1524924">
                  <a:extLst>
                    <a:ext uri="{9D8B030D-6E8A-4147-A177-3AD203B41FA5}">
                      <a16:colId xmlns:a16="http://schemas.microsoft.com/office/drawing/2014/main" val="1718255021"/>
                    </a:ext>
                  </a:extLst>
                </a:gridCol>
                <a:gridCol w="1525590">
                  <a:extLst>
                    <a:ext uri="{9D8B030D-6E8A-4147-A177-3AD203B41FA5}">
                      <a16:colId xmlns:a16="http://schemas.microsoft.com/office/drawing/2014/main" val="1806006860"/>
                    </a:ext>
                  </a:extLst>
                </a:gridCol>
                <a:gridCol w="1525590">
                  <a:extLst>
                    <a:ext uri="{9D8B030D-6E8A-4147-A177-3AD203B41FA5}">
                      <a16:colId xmlns:a16="http://schemas.microsoft.com/office/drawing/2014/main" val="1309717809"/>
                    </a:ext>
                  </a:extLst>
                </a:gridCol>
                <a:gridCol w="1525590">
                  <a:extLst>
                    <a:ext uri="{9D8B030D-6E8A-4147-A177-3AD203B41FA5}">
                      <a16:colId xmlns:a16="http://schemas.microsoft.com/office/drawing/2014/main" val="2794966263"/>
                    </a:ext>
                  </a:extLst>
                </a:gridCol>
                <a:gridCol w="1525590">
                  <a:extLst>
                    <a:ext uri="{9D8B030D-6E8A-4147-A177-3AD203B41FA5}">
                      <a16:colId xmlns:a16="http://schemas.microsoft.com/office/drawing/2014/main" val="505331282"/>
                    </a:ext>
                  </a:extLst>
                </a:gridCol>
                <a:gridCol w="1525590">
                  <a:extLst>
                    <a:ext uri="{9D8B030D-6E8A-4147-A177-3AD203B41FA5}">
                      <a16:colId xmlns:a16="http://schemas.microsoft.com/office/drawing/2014/main" val="75088621"/>
                    </a:ext>
                  </a:extLst>
                </a:gridCol>
              </a:tblGrid>
              <a:tr h="370840">
                <a:tc rowSpan="2">
                  <a:txBody>
                    <a:bodyPr/>
                    <a:lstStyle/>
                    <a:p>
                      <a:pPr algn="ctr"/>
                      <a:endParaRPr lang="en-US" sz="2400" dirty="0"/>
                    </a:p>
                  </a:txBody>
                  <a:tcPr>
                    <a:lnB w="38100" cap="flat" cmpd="sng" algn="ctr">
                      <a:solidFill>
                        <a:schemeClr val="tx1"/>
                      </a:solidFill>
                      <a:prstDash val="solid"/>
                      <a:round/>
                      <a:headEnd type="none" w="med" len="med"/>
                      <a:tailEnd type="none" w="med" len="med"/>
                    </a:lnB>
                  </a:tcPr>
                </a:tc>
                <a:tc gridSpan="2">
                  <a:txBody>
                    <a:bodyPr/>
                    <a:lstStyle/>
                    <a:p>
                      <a:pPr algn="ctr"/>
                      <a:r>
                        <a:rPr lang="en-US" sz="2400" b="1" dirty="0"/>
                        <a:t>Slices</a:t>
                      </a:r>
                    </a:p>
                  </a:txBody>
                  <a:tcPr>
                    <a:lnB w="12700" cap="flat" cmpd="sng" algn="ctr">
                      <a:solidFill>
                        <a:schemeClr val="accent1"/>
                      </a:solidFill>
                      <a:prstDash val="solid"/>
                      <a:round/>
                      <a:headEnd type="none" w="med" len="med"/>
                      <a:tailEnd type="none" w="med" len="med"/>
                    </a:lnB>
                  </a:tcPr>
                </a:tc>
                <a:tc hMerge="1">
                  <a:txBody>
                    <a:bodyPr/>
                    <a:lstStyle/>
                    <a:p>
                      <a:endParaRPr lang="en-US" dirty="0"/>
                    </a:p>
                  </a:txBody>
                  <a:tcPr/>
                </a:tc>
                <a:tc gridSpan="2">
                  <a:txBody>
                    <a:bodyPr/>
                    <a:lstStyle/>
                    <a:p>
                      <a:pPr algn="ctr"/>
                      <a:r>
                        <a:rPr lang="en-US" sz="2400" b="1" dirty="0"/>
                        <a:t>LUTs</a:t>
                      </a:r>
                    </a:p>
                  </a:txBody>
                  <a:tcPr>
                    <a:lnB w="12700" cap="flat" cmpd="sng" algn="ctr">
                      <a:solidFill>
                        <a:schemeClr val="accent1"/>
                      </a:solidFill>
                      <a:prstDash val="solid"/>
                      <a:round/>
                      <a:headEnd type="none" w="med" len="med"/>
                      <a:tailEnd type="none" w="med" len="med"/>
                    </a:lnB>
                  </a:tcPr>
                </a:tc>
                <a:tc hMerge="1">
                  <a:txBody>
                    <a:bodyPr/>
                    <a:lstStyle/>
                    <a:p>
                      <a:endParaRPr lang="en-US" dirty="0"/>
                    </a:p>
                  </a:txBody>
                  <a:tcPr/>
                </a:tc>
                <a:tc gridSpan="2">
                  <a:txBody>
                    <a:bodyPr/>
                    <a:lstStyle/>
                    <a:p>
                      <a:pPr algn="ctr"/>
                      <a:r>
                        <a:rPr lang="en-US" sz="2400" b="1" dirty="0"/>
                        <a:t>Flip-Flops</a:t>
                      </a:r>
                    </a:p>
                  </a:txBody>
                  <a:tcPr>
                    <a:lnB w="12700" cap="flat" cmpd="sng" algn="ctr">
                      <a:solidFill>
                        <a:schemeClr val="accent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3447066103"/>
                  </a:ext>
                </a:extLst>
              </a:tr>
              <a:tr h="370840">
                <a:tc vMerge="1">
                  <a:txBody>
                    <a:bodyPr/>
                    <a:lstStyle/>
                    <a:p>
                      <a:endParaRPr lang="en-US" dirty="0"/>
                    </a:p>
                  </a:txBody>
                  <a:tcPr>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Maverick</a:t>
                      </a:r>
                    </a:p>
                  </a:txBody>
                  <a:tcPr>
                    <a:lnL w="1270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Vivado</a:t>
                      </a:r>
                    </a:p>
                  </a:txBody>
                  <a:tcPr>
                    <a:lnL w="635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Maverick</a:t>
                      </a:r>
                    </a:p>
                  </a:txBody>
                  <a:tcPr>
                    <a:lnR w="63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Vivado</a:t>
                      </a:r>
                    </a:p>
                  </a:txBody>
                  <a:tcPr>
                    <a:lnL w="635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Maverick</a:t>
                      </a:r>
                    </a:p>
                  </a:txBody>
                  <a:tcPr>
                    <a:lnR w="635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a:r>
                        <a:rPr lang="en-US" sz="2400" b="1" dirty="0"/>
                        <a:t>Vivado</a:t>
                      </a:r>
                    </a:p>
                  </a:txBody>
                  <a:tcPr>
                    <a:lnL w="635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69249707"/>
                  </a:ext>
                </a:extLst>
              </a:tr>
              <a:tr h="370840">
                <a:tc>
                  <a:txBody>
                    <a:bodyPr/>
                    <a:lstStyle/>
                    <a:p>
                      <a:r>
                        <a:rPr lang="en-US" sz="2400" b="1" dirty="0"/>
                        <a:t>Register File</a:t>
                      </a:r>
                    </a:p>
                  </a:txBody>
                  <a:tcPr>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28</a:t>
                      </a:r>
                    </a:p>
                  </a:txBody>
                  <a:tcPr>
                    <a:lnR w="6350" cap="flat" cmpd="sng" algn="ctr">
                      <a:solidFill>
                        <a:schemeClr val="accent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21</a:t>
                      </a:r>
                    </a:p>
                  </a:txBody>
                  <a:tcPr>
                    <a:lnL w="6350" cap="flat" cmpd="sng" algn="ctr">
                      <a:solidFill>
                        <a:schemeClr val="accent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47</a:t>
                      </a:r>
                    </a:p>
                  </a:txBody>
                  <a:tcPr>
                    <a:lnR w="6350" cap="flat" cmpd="sng" algn="ctr">
                      <a:solidFill>
                        <a:schemeClr val="accent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26</a:t>
                      </a:r>
                    </a:p>
                  </a:txBody>
                  <a:tcPr>
                    <a:lnL w="6350" cap="flat" cmpd="sng" algn="ctr">
                      <a:solidFill>
                        <a:schemeClr val="accent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9</a:t>
                      </a:r>
                    </a:p>
                  </a:txBody>
                  <a:tcPr>
                    <a:lnR w="6350" cap="flat" cmpd="sng" algn="ctr">
                      <a:solidFill>
                        <a:schemeClr val="accent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rgbClr val="F6DED8"/>
                    </a:solidFill>
                  </a:tcPr>
                </a:tc>
                <a:tc>
                  <a:txBody>
                    <a:bodyPr/>
                    <a:lstStyle/>
                    <a:p>
                      <a:pPr algn="ctr"/>
                      <a:r>
                        <a:rPr lang="en-US" sz="2400" dirty="0"/>
                        <a:t>9</a:t>
                      </a:r>
                    </a:p>
                  </a:txBody>
                  <a:tcPr>
                    <a:lnL w="6350" cap="flat" cmpd="sng" algn="ctr">
                      <a:solidFill>
                        <a:schemeClr val="accent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rgbClr val="F6DED8"/>
                    </a:solidFill>
                  </a:tcPr>
                </a:tc>
                <a:extLst>
                  <a:ext uri="{0D108BD9-81ED-4DB2-BD59-A6C34878D82A}">
                    <a16:rowId xmlns:a16="http://schemas.microsoft.com/office/drawing/2014/main" val="3180104364"/>
                  </a:ext>
                </a:extLst>
              </a:tr>
              <a:tr h="370840">
                <a:tc>
                  <a:txBody>
                    <a:bodyPr/>
                    <a:lstStyle/>
                    <a:p>
                      <a:r>
                        <a:rPr lang="en-US" sz="2400" b="1" dirty="0"/>
                        <a:t>RS232 </a:t>
                      </a:r>
                      <a:r>
                        <a:rPr lang="en-US" sz="2400" b="1" dirty="0" err="1"/>
                        <a:t>Tx</a:t>
                      </a:r>
                      <a:r>
                        <a:rPr lang="en-US" sz="2400" b="1" dirty="0"/>
                        <a:t>.</a:t>
                      </a:r>
                    </a:p>
                  </a:txBody>
                  <a:tcPr>
                    <a:solidFill>
                      <a:srgbClr val="FFFFFF"/>
                    </a:solidFill>
                  </a:tcPr>
                </a:tc>
                <a:tc>
                  <a:txBody>
                    <a:bodyPr/>
                    <a:lstStyle/>
                    <a:p>
                      <a:pPr algn="ctr"/>
                      <a:r>
                        <a:rPr lang="en-US" sz="2400" dirty="0"/>
                        <a:t>53</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42</a:t>
                      </a:r>
                    </a:p>
                  </a:txBody>
                  <a:tcPr>
                    <a:lnL w="6350" cap="flat" cmpd="sng" algn="ctr">
                      <a:solidFill>
                        <a:schemeClr val="accent1"/>
                      </a:solidFill>
                      <a:prstDash val="solid"/>
                      <a:round/>
                      <a:headEnd type="none" w="med" len="med"/>
                      <a:tailEnd type="none" w="med" len="med"/>
                    </a:lnL>
                    <a:solidFill>
                      <a:srgbClr val="FFFFFF"/>
                    </a:solidFill>
                  </a:tcPr>
                </a:tc>
                <a:tc>
                  <a:txBody>
                    <a:bodyPr/>
                    <a:lstStyle/>
                    <a:p>
                      <a:pPr algn="ctr"/>
                      <a:r>
                        <a:rPr lang="en-US" sz="2400" dirty="0"/>
                        <a:t>174</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114</a:t>
                      </a:r>
                    </a:p>
                  </a:txBody>
                  <a:tcPr>
                    <a:lnL w="6350" cap="flat" cmpd="sng" algn="ctr">
                      <a:solidFill>
                        <a:schemeClr val="accent1"/>
                      </a:solidFill>
                      <a:prstDash val="solid"/>
                      <a:round/>
                      <a:headEnd type="none" w="med" len="med"/>
                      <a:tailEnd type="none" w="med" len="med"/>
                    </a:lnL>
                    <a:solidFill>
                      <a:srgbClr val="FFFFFF"/>
                    </a:solidFill>
                  </a:tcPr>
                </a:tc>
                <a:tc>
                  <a:txBody>
                    <a:bodyPr/>
                    <a:lstStyle/>
                    <a:p>
                      <a:pPr algn="ctr"/>
                      <a:r>
                        <a:rPr lang="en-US" sz="2400" dirty="0"/>
                        <a:t>55</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48</a:t>
                      </a:r>
                    </a:p>
                  </a:txBody>
                  <a:tcPr>
                    <a:lnL w="6350" cap="flat" cmpd="sng" algn="ctr">
                      <a:solidFill>
                        <a:schemeClr val="accent1"/>
                      </a:solidFill>
                      <a:prstDash val="solid"/>
                      <a:round/>
                      <a:headEnd type="none" w="med" len="med"/>
                      <a:tailEnd type="none" w="med" len="med"/>
                    </a:lnL>
                    <a:solidFill>
                      <a:srgbClr val="FFFFFF"/>
                    </a:solidFill>
                  </a:tcPr>
                </a:tc>
                <a:extLst>
                  <a:ext uri="{0D108BD9-81ED-4DB2-BD59-A6C34878D82A}">
                    <a16:rowId xmlns:a16="http://schemas.microsoft.com/office/drawing/2014/main" val="841664048"/>
                  </a:ext>
                </a:extLst>
              </a:tr>
              <a:tr h="370840">
                <a:tc>
                  <a:txBody>
                    <a:bodyPr/>
                    <a:lstStyle/>
                    <a:p>
                      <a:r>
                        <a:rPr lang="en-US" sz="2400" b="1" dirty="0"/>
                        <a:t>Stopwatch</a:t>
                      </a:r>
                    </a:p>
                  </a:txBody>
                  <a:tcPr>
                    <a:solidFill>
                      <a:srgbClr val="F6DED8"/>
                    </a:solidFill>
                  </a:tcPr>
                </a:tc>
                <a:tc>
                  <a:txBody>
                    <a:bodyPr/>
                    <a:lstStyle/>
                    <a:p>
                      <a:pPr algn="ctr"/>
                      <a:r>
                        <a:rPr lang="en-US" sz="2400" dirty="0"/>
                        <a:t>57</a:t>
                      </a:r>
                    </a:p>
                  </a:txBody>
                  <a:tcPr>
                    <a:lnR w="6350" cap="flat" cmpd="sng" algn="ctr">
                      <a:solidFill>
                        <a:schemeClr val="accent1"/>
                      </a:solidFill>
                      <a:prstDash val="solid"/>
                      <a:round/>
                      <a:headEnd type="none" w="med" len="med"/>
                      <a:tailEnd type="none" w="med" len="med"/>
                    </a:lnR>
                    <a:solidFill>
                      <a:srgbClr val="F6DED8"/>
                    </a:solidFill>
                  </a:tcPr>
                </a:tc>
                <a:tc>
                  <a:txBody>
                    <a:bodyPr/>
                    <a:lstStyle/>
                    <a:p>
                      <a:pPr algn="ctr"/>
                      <a:r>
                        <a:rPr lang="en-US" sz="2400" dirty="0"/>
                        <a:t>46</a:t>
                      </a:r>
                    </a:p>
                  </a:txBody>
                  <a:tcPr>
                    <a:lnL w="6350" cap="flat" cmpd="sng" algn="ctr">
                      <a:solidFill>
                        <a:schemeClr val="accent1"/>
                      </a:solidFill>
                      <a:prstDash val="solid"/>
                      <a:round/>
                      <a:headEnd type="none" w="med" len="med"/>
                      <a:tailEnd type="none" w="med" len="med"/>
                    </a:lnL>
                    <a:solidFill>
                      <a:srgbClr val="F6DED8"/>
                    </a:solidFill>
                  </a:tcPr>
                </a:tc>
                <a:tc>
                  <a:txBody>
                    <a:bodyPr/>
                    <a:lstStyle/>
                    <a:p>
                      <a:pPr algn="ctr"/>
                      <a:r>
                        <a:rPr lang="en-US" sz="2400" dirty="0"/>
                        <a:t>232</a:t>
                      </a:r>
                    </a:p>
                  </a:txBody>
                  <a:tcPr>
                    <a:lnR w="6350" cap="flat" cmpd="sng" algn="ctr">
                      <a:solidFill>
                        <a:schemeClr val="accent1"/>
                      </a:solidFill>
                      <a:prstDash val="solid"/>
                      <a:round/>
                      <a:headEnd type="none" w="med" len="med"/>
                      <a:tailEnd type="none" w="med" len="med"/>
                    </a:lnR>
                    <a:solidFill>
                      <a:srgbClr val="F6DED8"/>
                    </a:solidFill>
                  </a:tcPr>
                </a:tc>
                <a:tc>
                  <a:txBody>
                    <a:bodyPr/>
                    <a:lstStyle/>
                    <a:p>
                      <a:pPr algn="ctr"/>
                      <a:r>
                        <a:rPr lang="en-US" sz="2400" dirty="0"/>
                        <a:t>136</a:t>
                      </a:r>
                    </a:p>
                  </a:txBody>
                  <a:tcPr>
                    <a:lnL w="6350" cap="flat" cmpd="sng" algn="ctr">
                      <a:solidFill>
                        <a:schemeClr val="accent1"/>
                      </a:solidFill>
                      <a:prstDash val="solid"/>
                      <a:round/>
                      <a:headEnd type="none" w="med" len="med"/>
                      <a:tailEnd type="none" w="med" len="med"/>
                    </a:lnL>
                    <a:solidFill>
                      <a:srgbClr val="F6DED8"/>
                    </a:solidFill>
                  </a:tcPr>
                </a:tc>
                <a:tc>
                  <a:txBody>
                    <a:bodyPr/>
                    <a:lstStyle/>
                    <a:p>
                      <a:pPr algn="ctr"/>
                      <a:r>
                        <a:rPr lang="en-US" sz="2400" dirty="0"/>
                        <a:t>67</a:t>
                      </a:r>
                    </a:p>
                  </a:txBody>
                  <a:tcPr>
                    <a:lnR w="6350" cap="flat" cmpd="sng" algn="ctr">
                      <a:solidFill>
                        <a:schemeClr val="accent1"/>
                      </a:solidFill>
                      <a:prstDash val="solid"/>
                      <a:round/>
                      <a:headEnd type="none" w="med" len="med"/>
                      <a:tailEnd type="none" w="med" len="med"/>
                    </a:lnR>
                    <a:solidFill>
                      <a:srgbClr val="F6DED8"/>
                    </a:solidFill>
                  </a:tcPr>
                </a:tc>
                <a:tc>
                  <a:txBody>
                    <a:bodyPr/>
                    <a:lstStyle/>
                    <a:p>
                      <a:pPr algn="ctr"/>
                      <a:r>
                        <a:rPr lang="en-US" sz="2400" dirty="0"/>
                        <a:t>65</a:t>
                      </a:r>
                    </a:p>
                  </a:txBody>
                  <a:tcPr>
                    <a:lnL w="6350" cap="flat" cmpd="sng" algn="ctr">
                      <a:solidFill>
                        <a:schemeClr val="accent1"/>
                      </a:solidFill>
                      <a:prstDash val="solid"/>
                      <a:round/>
                      <a:headEnd type="none" w="med" len="med"/>
                      <a:tailEnd type="none" w="med" len="med"/>
                    </a:lnL>
                    <a:solidFill>
                      <a:srgbClr val="F6DED8"/>
                    </a:solidFill>
                  </a:tcPr>
                </a:tc>
                <a:extLst>
                  <a:ext uri="{0D108BD9-81ED-4DB2-BD59-A6C34878D82A}">
                    <a16:rowId xmlns:a16="http://schemas.microsoft.com/office/drawing/2014/main" val="3093682171"/>
                  </a:ext>
                </a:extLst>
              </a:tr>
              <a:tr h="370840">
                <a:tc>
                  <a:txBody>
                    <a:bodyPr/>
                    <a:lstStyle/>
                    <a:p>
                      <a:r>
                        <a:rPr lang="en-US" sz="2400" b="1" dirty="0"/>
                        <a:t>Pattern Game</a:t>
                      </a:r>
                    </a:p>
                  </a:txBody>
                  <a:tcPr>
                    <a:solidFill>
                      <a:srgbClr val="FFFFFF"/>
                    </a:solidFill>
                  </a:tcPr>
                </a:tc>
                <a:tc>
                  <a:txBody>
                    <a:bodyPr/>
                    <a:lstStyle/>
                    <a:p>
                      <a:pPr algn="ctr"/>
                      <a:r>
                        <a:rPr lang="en-US" sz="2400" dirty="0"/>
                        <a:t>79</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58</a:t>
                      </a:r>
                    </a:p>
                  </a:txBody>
                  <a:tcPr>
                    <a:lnL w="6350" cap="flat" cmpd="sng" algn="ctr">
                      <a:solidFill>
                        <a:schemeClr val="accent1"/>
                      </a:solidFill>
                      <a:prstDash val="solid"/>
                      <a:round/>
                      <a:headEnd type="none" w="med" len="med"/>
                      <a:tailEnd type="none" w="med" len="med"/>
                    </a:lnL>
                    <a:solidFill>
                      <a:srgbClr val="FFFFFF"/>
                    </a:solidFill>
                  </a:tcPr>
                </a:tc>
                <a:tc>
                  <a:txBody>
                    <a:bodyPr/>
                    <a:lstStyle/>
                    <a:p>
                      <a:pPr algn="ctr"/>
                      <a:r>
                        <a:rPr lang="en-US" sz="2400" dirty="0"/>
                        <a:t>319</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187</a:t>
                      </a:r>
                    </a:p>
                  </a:txBody>
                  <a:tcPr>
                    <a:lnL w="6350" cap="flat" cmpd="sng" algn="ctr">
                      <a:solidFill>
                        <a:schemeClr val="accent1"/>
                      </a:solidFill>
                      <a:prstDash val="solid"/>
                      <a:round/>
                      <a:headEnd type="none" w="med" len="med"/>
                      <a:tailEnd type="none" w="med" len="med"/>
                    </a:lnL>
                    <a:solidFill>
                      <a:srgbClr val="FFFFFF"/>
                    </a:solidFill>
                  </a:tcPr>
                </a:tc>
                <a:tc>
                  <a:txBody>
                    <a:bodyPr/>
                    <a:lstStyle/>
                    <a:p>
                      <a:pPr algn="ctr"/>
                      <a:r>
                        <a:rPr lang="en-US" sz="2400" dirty="0"/>
                        <a:t>117</a:t>
                      </a:r>
                    </a:p>
                  </a:txBody>
                  <a:tcPr>
                    <a:lnR w="6350" cap="flat" cmpd="sng" algn="ctr">
                      <a:solidFill>
                        <a:schemeClr val="accent1"/>
                      </a:solidFill>
                      <a:prstDash val="solid"/>
                      <a:round/>
                      <a:headEnd type="none" w="med" len="med"/>
                      <a:tailEnd type="none" w="med" len="med"/>
                    </a:lnR>
                    <a:solidFill>
                      <a:srgbClr val="FFFFFF"/>
                    </a:solidFill>
                  </a:tcPr>
                </a:tc>
                <a:tc>
                  <a:txBody>
                    <a:bodyPr/>
                    <a:lstStyle/>
                    <a:p>
                      <a:pPr algn="ctr"/>
                      <a:r>
                        <a:rPr lang="en-US" sz="2400" dirty="0"/>
                        <a:t>109</a:t>
                      </a:r>
                    </a:p>
                  </a:txBody>
                  <a:tcPr>
                    <a:lnL w="6350" cap="flat" cmpd="sng" algn="ctr">
                      <a:solidFill>
                        <a:schemeClr val="accent1"/>
                      </a:solidFill>
                      <a:prstDash val="solid"/>
                      <a:round/>
                      <a:headEnd type="none" w="med" len="med"/>
                      <a:tailEnd type="none" w="med" len="med"/>
                    </a:lnL>
                    <a:solidFill>
                      <a:srgbClr val="FFFFFF"/>
                    </a:solidFill>
                  </a:tcPr>
                </a:tc>
                <a:extLst>
                  <a:ext uri="{0D108BD9-81ED-4DB2-BD59-A6C34878D82A}">
                    <a16:rowId xmlns:a16="http://schemas.microsoft.com/office/drawing/2014/main" val="1340907436"/>
                  </a:ext>
                </a:extLst>
              </a:tr>
              <a:tr h="370840">
                <a:tc>
                  <a:txBody>
                    <a:bodyPr/>
                    <a:lstStyle/>
                    <a:p>
                      <a:r>
                        <a:rPr lang="en-US" sz="2400" b="1" dirty="0"/>
                        <a:t>Timer Game</a:t>
                      </a:r>
                    </a:p>
                  </a:txBody>
                  <a:tcPr>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105</a:t>
                      </a:r>
                    </a:p>
                  </a:txBody>
                  <a:tcPr>
                    <a:lnR w="6350" cap="flat" cmpd="sng" algn="ctr">
                      <a:solidFill>
                        <a:schemeClr val="accent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73</a:t>
                      </a:r>
                    </a:p>
                  </a:txBody>
                  <a:tcPr>
                    <a:lnL w="6350" cap="flat" cmpd="sng" algn="ctr">
                      <a:solidFill>
                        <a:schemeClr val="accent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589</a:t>
                      </a:r>
                    </a:p>
                  </a:txBody>
                  <a:tcPr>
                    <a:lnR w="6350" cap="flat" cmpd="sng" algn="ctr">
                      <a:solidFill>
                        <a:schemeClr val="accent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233</a:t>
                      </a:r>
                    </a:p>
                  </a:txBody>
                  <a:tcPr>
                    <a:lnL w="6350" cap="flat" cmpd="sng" algn="ctr">
                      <a:solidFill>
                        <a:schemeClr val="accent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128</a:t>
                      </a:r>
                    </a:p>
                  </a:txBody>
                  <a:tcPr>
                    <a:lnR w="6350" cap="flat" cmpd="sng" algn="ctr">
                      <a:solidFill>
                        <a:schemeClr val="accent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F6DED8"/>
                    </a:solidFill>
                  </a:tcPr>
                </a:tc>
                <a:tc>
                  <a:txBody>
                    <a:bodyPr/>
                    <a:lstStyle/>
                    <a:p>
                      <a:pPr algn="ctr"/>
                      <a:r>
                        <a:rPr lang="en-US" sz="2400" dirty="0"/>
                        <a:t>127</a:t>
                      </a:r>
                    </a:p>
                  </a:txBody>
                  <a:tcPr>
                    <a:lnL w="6350" cap="flat" cmpd="sng" algn="ctr">
                      <a:solidFill>
                        <a:schemeClr val="accent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rgbClr val="F6DED8"/>
                    </a:solidFill>
                  </a:tcPr>
                </a:tc>
                <a:extLst>
                  <a:ext uri="{0D108BD9-81ED-4DB2-BD59-A6C34878D82A}">
                    <a16:rowId xmlns:a16="http://schemas.microsoft.com/office/drawing/2014/main" val="964128669"/>
                  </a:ext>
                </a:extLst>
              </a:tr>
              <a:tr h="370840">
                <a:tc>
                  <a:txBody>
                    <a:bodyPr/>
                    <a:lstStyle/>
                    <a:p>
                      <a:r>
                        <a:rPr lang="en-US" sz="2400" b="1" dirty="0"/>
                        <a:t>PR Region</a:t>
                      </a:r>
                    </a:p>
                  </a:txBody>
                  <a:tcPr>
                    <a:lnT w="38100"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FFFFF"/>
                    </a:solidFill>
                  </a:tcPr>
                </a:tc>
                <a:tc gridSpan="2">
                  <a:txBody>
                    <a:bodyPr/>
                    <a:lstStyle/>
                    <a:p>
                      <a:pPr algn="ctr"/>
                      <a:r>
                        <a:rPr lang="en-US" sz="2400" dirty="0"/>
                        <a:t>400</a:t>
                      </a:r>
                    </a:p>
                  </a:txBody>
                  <a:tcPr>
                    <a:lnT w="38100"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FFFFF"/>
                    </a:solidFill>
                  </a:tcPr>
                </a:tc>
                <a:tc hMerge="1">
                  <a:txBody>
                    <a:bodyPr/>
                    <a:lstStyle/>
                    <a:p>
                      <a:endParaRPr lang="en-US" dirty="0"/>
                    </a:p>
                  </a:txBody>
                  <a:tcPr>
                    <a:lnT w="12700" cap="flat" cmpd="sng" algn="ctr">
                      <a:solidFill>
                        <a:schemeClr val="tx1"/>
                      </a:solidFill>
                      <a:prstDash val="solid"/>
                      <a:round/>
                      <a:headEnd type="none" w="med" len="med"/>
                      <a:tailEnd type="none" w="med" len="med"/>
                    </a:lnT>
                  </a:tcPr>
                </a:tc>
                <a:tc gridSpan="2">
                  <a:txBody>
                    <a:bodyPr/>
                    <a:lstStyle/>
                    <a:p>
                      <a:pPr algn="ctr"/>
                      <a:r>
                        <a:rPr lang="en-US" sz="2400" dirty="0"/>
                        <a:t>3200</a:t>
                      </a:r>
                    </a:p>
                  </a:txBody>
                  <a:tcPr>
                    <a:lnT w="38100"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FFFFF"/>
                    </a:solidFill>
                  </a:tcPr>
                </a:tc>
                <a:tc hMerge="1">
                  <a:txBody>
                    <a:bodyPr/>
                    <a:lstStyle/>
                    <a:p>
                      <a:endParaRPr lang="en-US" dirty="0"/>
                    </a:p>
                  </a:txBody>
                  <a:tcPr>
                    <a:lnT w="12700" cap="flat" cmpd="sng" algn="ctr">
                      <a:solidFill>
                        <a:schemeClr val="tx1"/>
                      </a:solidFill>
                      <a:prstDash val="solid"/>
                      <a:round/>
                      <a:headEnd type="none" w="med" len="med"/>
                      <a:tailEnd type="none" w="med" len="med"/>
                    </a:lnT>
                  </a:tcPr>
                </a:tc>
                <a:tc gridSpan="2">
                  <a:txBody>
                    <a:bodyPr/>
                    <a:lstStyle/>
                    <a:p>
                      <a:pPr algn="ctr"/>
                      <a:r>
                        <a:rPr lang="en-US" sz="2400" dirty="0"/>
                        <a:t>3200</a:t>
                      </a:r>
                    </a:p>
                  </a:txBody>
                  <a:tcPr>
                    <a:lnT w="38100"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FFFFF"/>
                    </a:solidFill>
                  </a:tcPr>
                </a:tc>
                <a:tc hMerge="1">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12874766"/>
                  </a:ext>
                </a:extLst>
              </a:tr>
              <a:tr h="370840">
                <a:tc>
                  <a:txBody>
                    <a:bodyPr/>
                    <a:lstStyle/>
                    <a:p>
                      <a:r>
                        <a:rPr lang="en-US" sz="2400" b="1" dirty="0"/>
                        <a:t>Zynq 7020</a:t>
                      </a:r>
                    </a:p>
                  </a:txBody>
                  <a:tcPr>
                    <a:lnT w="9525" cap="flat" cmpd="sng" algn="ctr">
                      <a:solidFill>
                        <a:schemeClr val="accent1"/>
                      </a:solidFill>
                      <a:prstDash val="solid"/>
                      <a:round/>
                      <a:headEnd type="none" w="med" len="med"/>
                      <a:tailEnd type="none" w="med" len="med"/>
                    </a:lnT>
                    <a:solidFill>
                      <a:srgbClr val="F6DED8"/>
                    </a:solidFill>
                  </a:tcPr>
                </a:tc>
                <a:tc gridSpan="2">
                  <a:txBody>
                    <a:bodyPr/>
                    <a:lstStyle/>
                    <a:p>
                      <a:pPr algn="ctr"/>
                      <a:r>
                        <a:rPr lang="en-US" sz="2400" dirty="0"/>
                        <a:t>13300</a:t>
                      </a:r>
                    </a:p>
                  </a:txBody>
                  <a:tcPr>
                    <a:lnT w="9525" cap="flat" cmpd="sng" algn="ctr">
                      <a:solidFill>
                        <a:schemeClr val="accent1"/>
                      </a:solidFill>
                      <a:prstDash val="solid"/>
                      <a:round/>
                      <a:headEnd type="none" w="med" len="med"/>
                      <a:tailEnd type="none" w="med" len="med"/>
                    </a:lnT>
                    <a:solidFill>
                      <a:srgbClr val="F6DED8"/>
                    </a:solidFill>
                  </a:tcPr>
                </a:tc>
                <a:tc hMerge="1">
                  <a:txBody>
                    <a:bodyPr/>
                    <a:lstStyle/>
                    <a:p>
                      <a:endParaRPr lang="en-US"/>
                    </a:p>
                  </a:txBody>
                  <a:tcPr/>
                </a:tc>
                <a:tc gridSpan="2">
                  <a:txBody>
                    <a:bodyPr/>
                    <a:lstStyle/>
                    <a:p>
                      <a:pPr algn="ctr"/>
                      <a:r>
                        <a:rPr lang="en-US" sz="2400" dirty="0"/>
                        <a:t>106400</a:t>
                      </a:r>
                    </a:p>
                  </a:txBody>
                  <a:tcPr>
                    <a:lnT w="9525" cap="flat" cmpd="sng" algn="ctr">
                      <a:solidFill>
                        <a:schemeClr val="accent1"/>
                      </a:solidFill>
                      <a:prstDash val="solid"/>
                      <a:round/>
                      <a:headEnd type="none" w="med" len="med"/>
                      <a:tailEnd type="none" w="med" len="med"/>
                    </a:lnT>
                    <a:solidFill>
                      <a:srgbClr val="F6DED8"/>
                    </a:solidFill>
                  </a:tcPr>
                </a:tc>
                <a:tc hMerge="1">
                  <a:txBody>
                    <a:bodyPr/>
                    <a:lstStyle/>
                    <a:p>
                      <a:endParaRPr lang="en-US"/>
                    </a:p>
                  </a:txBody>
                  <a:tcPr/>
                </a:tc>
                <a:tc gridSpan="2">
                  <a:txBody>
                    <a:bodyPr/>
                    <a:lstStyle/>
                    <a:p>
                      <a:pPr algn="ctr"/>
                      <a:r>
                        <a:rPr lang="en-US" sz="2400" dirty="0"/>
                        <a:t>106400</a:t>
                      </a:r>
                    </a:p>
                  </a:txBody>
                  <a:tcPr>
                    <a:lnT w="9525" cap="flat" cmpd="sng" algn="ctr">
                      <a:solidFill>
                        <a:schemeClr val="accent1"/>
                      </a:solidFill>
                      <a:prstDash val="solid"/>
                      <a:round/>
                      <a:headEnd type="none" w="med" len="med"/>
                      <a:tailEnd type="none" w="med" len="med"/>
                    </a:lnT>
                    <a:solidFill>
                      <a:srgbClr val="F6DED8"/>
                    </a:solidFill>
                  </a:tcPr>
                </a:tc>
                <a:tc hMerge="1">
                  <a:txBody>
                    <a:bodyPr/>
                    <a:lstStyle/>
                    <a:p>
                      <a:endParaRPr lang="en-US"/>
                    </a:p>
                  </a:txBody>
                  <a:tcPr/>
                </a:tc>
                <a:extLst>
                  <a:ext uri="{0D108BD9-81ED-4DB2-BD59-A6C34878D82A}">
                    <a16:rowId xmlns:a16="http://schemas.microsoft.com/office/drawing/2014/main" val="3991886079"/>
                  </a:ext>
                </a:extLst>
              </a:tr>
            </a:tbl>
          </a:graphicData>
        </a:graphic>
      </p:graphicFrame>
    </p:spTree>
    <p:extLst>
      <p:ext uri="{BB962C8B-B14F-4D97-AF65-F5344CB8AC3E}">
        <p14:creationId xmlns:p14="http://schemas.microsoft.com/office/powerpoint/2010/main" val="380029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Benchmark Run Time Results</a:t>
            </a:r>
          </a:p>
        </p:txBody>
      </p:sp>
      <p:sp>
        <p:nvSpPr>
          <p:cNvPr id="4" name="Slide Number Placeholder 3"/>
          <p:cNvSpPr>
            <a:spLocks noGrp="1"/>
          </p:cNvSpPr>
          <p:nvPr>
            <p:ph type="sldNum" sz="quarter" idx="12"/>
          </p:nvPr>
        </p:nvSpPr>
        <p:spPr/>
        <p:txBody>
          <a:bodyPr/>
          <a:lstStyle/>
          <a:p>
            <a:fld id="{E31375A4-56A4-47D6-9801-1991572033F7}" type="slidenum">
              <a:rPr lang="en-US" smtClean="0"/>
              <a:t>22</a:t>
            </a:fld>
            <a:endParaRPr lang="en-US" dirty="0"/>
          </a:p>
        </p:txBody>
      </p:sp>
      <p:sp>
        <p:nvSpPr>
          <p:cNvPr id="12" name="TextBox 11">
            <a:extLst>
              <a:ext uri="{FF2B5EF4-FFF2-40B4-BE49-F238E27FC236}">
                <a16:creationId xmlns:a16="http://schemas.microsoft.com/office/drawing/2014/main" id="{12D527EB-A26F-47F9-9ADF-0AF340E35B7B}"/>
              </a:ext>
            </a:extLst>
          </p:cNvPr>
          <p:cNvSpPr txBox="1"/>
          <p:nvPr/>
        </p:nvSpPr>
        <p:spPr>
          <a:xfrm>
            <a:off x="1301749" y="5816600"/>
            <a:ext cx="10071101" cy="430887"/>
          </a:xfrm>
          <a:prstGeom prst="rect">
            <a:avLst/>
          </a:prstGeom>
          <a:noFill/>
        </p:spPr>
        <p:txBody>
          <a:bodyPr wrap="square" rtlCol="0">
            <a:spAutoFit/>
          </a:bodyPr>
          <a:lstStyle/>
          <a:p>
            <a:pPr algn="ctr"/>
            <a:r>
              <a:rPr lang="en-US" sz="2200" dirty="0">
                <a:cs typeface="Calibri" panose="020F0502020204030204" pitchFamily="34" charset="0"/>
              </a:rPr>
              <a:t>Maverick Run Times on PYNQ-Z1</a:t>
            </a:r>
          </a:p>
        </p:txBody>
      </p:sp>
      <p:graphicFrame>
        <p:nvGraphicFramePr>
          <p:cNvPr id="7" name="Chart 6">
            <a:extLst>
              <a:ext uri="{FF2B5EF4-FFF2-40B4-BE49-F238E27FC236}">
                <a16:creationId xmlns:a16="http://schemas.microsoft.com/office/drawing/2014/main" id="{86A5B4D4-4412-4DBE-B2B7-DD11898D8879}"/>
              </a:ext>
            </a:extLst>
          </p:cNvPr>
          <p:cNvGraphicFramePr>
            <a:graphicFrameLocks/>
          </p:cNvGraphicFramePr>
          <p:nvPr>
            <p:extLst>
              <p:ext uri="{D42A27DB-BD31-4B8C-83A1-F6EECF244321}">
                <p14:modId xmlns:p14="http://schemas.microsoft.com/office/powerpoint/2010/main" val="2550022720"/>
              </p:ext>
            </p:extLst>
          </p:nvPr>
        </p:nvGraphicFramePr>
        <p:xfrm>
          <a:off x="676275" y="1030174"/>
          <a:ext cx="10839450" cy="47976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31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Benchmark Peak Memory Usage</a:t>
            </a:r>
          </a:p>
        </p:txBody>
      </p:sp>
      <p:sp>
        <p:nvSpPr>
          <p:cNvPr id="4" name="Slide Number Placeholder 3"/>
          <p:cNvSpPr>
            <a:spLocks noGrp="1"/>
          </p:cNvSpPr>
          <p:nvPr>
            <p:ph type="sldNum" sz="quarter" idx="12"/>
          </p:nvPr>
        </p:nvSpPr>
        <p:spPr/>
        <p:txBody>
          <a:bodyPr/>
          <a:lstStyle/>
          <a:p>
            <a:fld id="{E31375A4-56A4-47D6-9801-1991572033F7}" type="slidenum">
              <a:rPr lang="en-US" smtClean="0"/>
              <a:t>23</a:t>
            </a:fld>
            <a:endParaRPr lang="en-US" dirty="0"/>
          </a:p>
        </p:txBody>
      </p:sp>
      <p:graphicFrame>
        <p:nvGraphicFramePr>
          <p:cNvPr id="6" name="Chart 5">
            <a:extLst>
              <a:ext uri="{FF2B5EF4-FFF2-40B4-BE49-F238E27FC236}">
                <a16:creationId xmlns:a16="http://schemas.microsoft.com/office/drawing/2014/main" id="{C968EE68-51D7-4A6D-9413-E46254BF3C42}"/>
              </a:ext>
            </a:extLst>
          </p:cNvPr>
          <p:cNvGraphicFramePr>
            <a:graphicFrameLocks/>
          </p:cNvGraphicFramePr>
          <p:nvPr>
            <p:extLst>
              <p:ext uri="{D42A27DB-BD31-4B8C-83A1-F6EECF244321}">
                <p14:modId xmlns:p14="http://schemas.microsoft.com/office/powerpoint/2010/main" val="1551423586"/>
              </p:ext>
            </p:extLst>
          </p:nvPr>
        </p:nvGraphicFramePr>
        <p:xfrm>
          <a:off x="996951" y="1199731"/>
          <a:ext cx="10198099" cy="456013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F696519-27B7-44D6-A161-2054D867030A}"/>
              </a:ext>
            </a:extLst>
          </p:cNvPr>
          <p:cNvSpPr txBox="1"/>
          <p:nvPr/>
        </p:nvSpPr>
        <p:spPr>
          <a:xfrm>
            <a:off x="1574800" y="5741238"/>
            <a:ext cx="9442449" cy="430887"/>
          </a:xfrm>
          <a:prstGeom prst="rect">
            <a:avLst/>
          </a:prstGeom>
          <a:noFill/>
        </p:spPr>
        <p:txBody>
          <a:bodyPr wrap="square" rtlCol="0">
            <a:spAutoFit/>
          </a:bodyPr>
          <a:lstStyle/>
          <a:p>
            <a:pPr algn="ctr"/>
            <a:r>
              <a:rPr lang="en-US" sz="2200" dirty="0">
                <a:cs typeface="Calibri" panose="020F0502020204030204" pitchFamily="34" charset="0"/>
              </a:rPr>
              <a:t>Peak Memory Usage on PYNQ-Z1</a:t>
            </a:r>
          </a:p>
        </p:txBody>
      </p:sp>
    </p:spTree>
    <p:extLst>
      <p:ext uri="{BB962C8B-B14F-4D97-AF65-F5344CB8AC3E}">
        <p14:creationId xmlns:p14="http://schemas.microsoft.com/office/powerpoint/2010/main" val="329967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609600" y="1409699"/>
            <a:ext cx="7905750" cy="1622425"/>
          </a:xfrm>
        </p:spPr>
        <p:txBody>
          <a:bodyPr>
            <a:normAutofit/>
          </a:bodyPr>
          <a:lstStyle/>
          <a:p>
            <a:r>
              <a:rPr lang="en-US" sz="2800" dirty="0"/>
              <a:t>Summary</a:t>
            </a:r>
          </a:p>
          <a:p>
            <a:pPr lvl="1"/>
            <a:r>
              <a:rPr lang="en-US" sz="2600" dirty="0"/>
              <a:t>Non-vendor CAD flow for RMs</a:t>
            </a:r>
          </a:p>
          <a:p>
            <a:pPr lvl="1"/>
            <a:r>
              <a:rPr lang="en-US" sz="2600" dirty="0"/>
              <a:t>Runs on embedded platforms &amp; SoCs</a:t>
            </a:r>
          </a:p>
        </p:txBody>
      </p:sp>
      <p:sp>
        <p:nvSpPr>
          <p:cNvPr id="4" name="Slide Number Placeholder 3"/>
          <p:cNvSpPr>
            <a:spLocks noGrp="1"/>
          </p:cNvSpPr>
          <p:nvPr>
            <p:ph type="sldNum" sz="quarter" idx="12"/>
          </p:nvPr>
        </p:nvSpPr>
        <p:spPr/>
        <p:txBody>
          <a:bodyPr/>
          <a:lstStyle/>
          <a:p>
            <a:fld id="{E31375A4-56A4-47D6-9801-1991572033F7}" type="slidenum">
              <a:rPr lang="en-US" smtClean="0"/>
              <a:t>24</a:t>
            </a:fld>
            <a:endParaRPr lang="en-US" dirty="0"/>
          </a:p>
        </p:txBody>
      </p:sp>
      <p:sp>
        <p:nvSpPr>
          <p:cNvPr id="6" name="Content Placeholder 2">
            <a:extLst>
              <a:ext uri="{FF2B5EF4-FFF2-40B4-BE49-F238E27FC236}">
                <a16:creationId xmlns:a16="http://schemas.microsoft.com/office/drawing/2014/main" id="{06187E88-08E1-42A2-BF60-B3C111A46D52}"/>
              </a:ext>
            </a:extLst>
          </p:cNvPr>
          <p:cNvSpPr txBox="1">
            <a:spLocks/>
          </p:cNvSpPr>
          <p:nvPr/>
        </p:nvSpPr>
        <p:spPr>
          <a:xfrm>
            <a:off x="609600" y="3032124"/>
            <a:ext cx="7829550" cy="24239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Future Work</a:t>
            </a:r>
          </a:p>
          <a:p>
            <a:pPr lvl="1"/>
            <a:r>
              <a:rPr lang="en-US" sz="2600" dirty="0"/>
              <a:t>Open sourcing remaining portions</a:t>
            </a:r>
          </a:p>
          <a:p>
            <a:pPr lvl="1"/>
            <a:r>
              <a:rPr lang="en-US" sz="2600" dirty="0"/>
              <a:t>Support additional device features</a:t>
            </a:r>
          </a:p>
          <a:p>
            <a:pPr lvl="1"/>
            <a:r>
              <a:rPr lang="en-US" sz="2600" dirty="0"/>
              <a:t>Stand-alone educational system</a:t>
            </a:r>
          </a:p>
          <a:p>
            <a:pPr lvl="1"/>
            <a:r>
              <a:rPr lang="en-US" sz="2600" dirty="0"/>
              <a:t>Self-adaptive systems</a:t>
            </a:r>
          </a:p>
        </p:txBody>
      </p:sp>
      <p:sp>
        <p:nvSpPr>
          <p:cNvPr id="7" name="Content Placeholder 2">
            <a:extLst>
              <a:ext uri="{FF2B5EF4-FFF2-40B4-BE49-F238E27FC236}">
                <a16:creationId xmlns:a16="http://schemas.microsoft.com/office/drawing/2014/main" id="{BB5C160B-23D7-413B-8D97-C863595C004A}"/>
              </a:ext>
            </a:extLst>
          </p:cNvPr>
          <p:cNvSpPr txBox="1">
            <a:spLocks/>
          </p:cNvSpPr>
          <p:nvPr/>
        </p:nvSpPr>
        <p:spPr>
          <a:xfrm>
            <a:off x="609600" y="5359588"/>
            <a:ext cx="10972800" cy="529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ctr">
              <a:buNone/>
            </a:pPr>
            <a:r>
              <a:rPr lang="en-US" sz="3200" b="1" dirty="0"/>
              <a:t>Questions?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170387" y="1369319"/>
            <a:ext cx="2620497" cy="3365644"/>
          </a:xfrm>
          <a:prstGeom prst="rect">
            <a:avLst/>
          </a:prstGeom>
        </p:spPr>
      </p:pic>
      <p:sp>
        <p:nvSpPr>
          <p:cNvPr id="9" name="TextBox 8">
            <a:extLst>
              <a:ext uri="{FF2B5EF4-FFF2-40B4-BE49-F238E27FC236}">
                <a16:creationId xmlns:a16="http://schemas.microsoft.com/office/drawing/2014/main" id="{7036FB8A-5AF7-4E3B-833B-4844F765A23F}"/>
              </a:ext>
            </a:extLst>
          </p:cNvPr>
          <p:cNvSpPr txBox="1"/>
          <p:nvPr/>
        </p:nvSpPr>
        <p:spPr>
          <a:xfrm>
            <a:off x="9074074" y="4686663"/>
            <a:ext cx="2813125" cy="769441"/>
          </a:xfrm>
          <a:prstGeom prst="rect">
            <a:avLst/>
          </a:prstGeom>
          <a:noFill/>
        </p:spPr>
        <p:txBody>
          <a:bodyPr wrap="square" rtlCol="0">
            <a:spAutoFit/>
          </a:bodyPr>
          <a:lstStyle/>
          <a:p>
            <a:pPr algn="ctr"/>
            <a:r>
              <a:rPr lang="en-US" sz="2200" dirty="0">
                <a:cs typeface="Calibri" panose="020F0502020204030204" pitchFamily="34" charset="0"/>
              </a:rPr>
              <a:t>Stopwatch Compiled with Maverick</a:t>
            </a:r>
          </a:p>
        </p:txBody>
      </p:sp>
      <p:sp>
        <p:nvSpPr>
          <p:cNvPr id="10" name="TextBox 9">
            <a:extLst>
              <a:ext uri="{FF2B5EF4-FFF2-40B4-BE49-F238E27FC236}">
                <a16:creationId xmlns:a16="http://schemas.microsoft.com/office/drawing/2014/main" id="{7FBC6CA2-3950-4E69-9427-6F4FF6543FAA}"/>
              </a:ext>
            </a:extLst>
          </p:cNvPr>
          <p:cNvSpPr txBox="1"/>
          <p:nvPr/>
        </p:nvSpPr>
        <p:spPr>
          <a:xfrm>
            <a:off x="609601" y="5827832"/>
            <a:ext cx="10656626"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https://github.com/byuccl/</a:t>
            </a:r>
          </a:p>
        </p:txBody>
      </p:sp>
    </p:spTree>
    <p:extLst>
      <p:ext uri="{BB962C8B-B14F-4D97-AF65-F5344CB8AC3E}">
        <p14:creationId xmlns:p14="http://schemas.microsoft.com/office/powerpoint/2010/main" val="403592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baseline="30000" dirty="0"/>
              <a:t>rd</a:t>
            </a:r>
            <a:r>
              <a:rPr lang="en-US" dirty="0"/>
              <a:t> Party CAD and Related Work</a:t>
            </a:r>
          </a:p>
        </p:txBody>
      </p:sp>
      <p:sp>
        <p:nvSpPr>
          <p:cNvPr id="3" name="Content Placeholder 2"/>
          <p:cNvSpPr>
            <a:spLocks noGrp="1"/>
          </p:cNvSpPr>
          <p:nvPr>
            <p:ph idx="1"/>
          </p:nvPr>
        </p:nvSpPr>
        <p:spPr>
          <a:xfrm>
            <a:off x="398901" y="1409700"/>
            <a:ext cx="5658679" cy="2247900"/>
          </a:xfrm>
        </p:spPr>
        <p:txBody>
          <a:bodyPr>
            <a:normAutofit/>
          </a:bodyPr>
          <a:lstStyle/>
          <a:p>
            <a:r>
              <a:rPr lang="en-US" sz="2600" i="1" dirty="0"/>
              <a:t>Cooperative Frameworks</a:t>
            </a:r>
            <a:endParaRPr lang="en-US" sz="2600" dirty="0"/>
          </a:p>
          <a:p>
            <a:pPr lvl="1"/>
            <a:r>
              <a:rPr lang="en-US" sz="2400" dirty="0"/>
              <a:t>Interface w/ vendor tools</a:t>
            </a:r>
          </a:p>
          <a:p>
            <a:pPr lvl="1"/>
            <a:r>
              <a:rPr lang="en-US" sz="2400" dirty="0"/>
              <a:t>Rely on vendor tools for portions of CAD flow</a:t>
            </a:r>
          </a:p>
        </p:txBody>
      </p:sp>
      <p:sp>
        <p:nvSpPr>
          <p:cNvPr id="4" name="Slide Number Placeholder 3"/>
          <p:cNvSpPr>
            <a:spLocks noGrp="1"/>
          </p:cNvSpPr>
          <p:nvPr>
            <p:ph type="sldNum" sz="quarter" idx="12"/>
          </p:nvPr>
        </p:nvSpPr>
        <p:spPr/>
        <p:txBody>
          <a:bodyPr/>
          <a:lstStyle/>
          <a:p>
            <a:fld id="{E31375A4-56A4-47D6-9801-1991572033F7}" type="slidenum">
              <a:rPr lang="en-US" smtClean="0"/>
              <a:t>25</a:t>
            </a:fld>
            <a:endParaRPr lang="en-US" dirty="0"/>
          </a:p>
        </p:txBody>
      </p:sp>
      <p:pic>
        <p:nvPicPr>
          <p:cNvPr id="13" name="Picture 12" descr="A close up of a logo&#10;&#10;Description automatically generated">
            <a:extLst>
              <a:ext uri="{FF2B5EF4-FFF2-40B4-BE49-F238E27FC236}">
                <a16:creationId xmlns:a16="http://schemas.microsoft.com/office/drawing/2014/main" id="{17AC0D95-5E6A-45B2-867F-3DDB3198D5C0}"/>
              </a:ext>
            </a:extLst>
          </p:cNvPr>
          <p:cNvPicPr>
            <a:picLocks noChangeAspect="1"/>
          </p:cNvPicPr>
          <p:nvPr/>
        </p:nvPicPr>
        <p:blipFill>
          <a:blip r:embed="rId3"/>
          <a:stretch>
            <a:fillRect/>
          </a:stretch>
        </p:blipFill>
        <p:spPr>
          <a:xfrm>
            <a:off x="4036784" y="3297345"/>
            <a:ext cx="1871293" cy="568383"/>
          </a:xfrm>
          <a:prstGeom prst="rect">
            <a:avLst/>
          </a:prstGeom>
        </p:spPr>
      </p:pic>
      <p:pic>
        <p:nvPicPr>
          <p:cNvPr id="14" name="Picture 13" descr="A black sign with white letters&#10;&#10;Description automatically generated">
            <a:extLst>
              <a:ext uri="{FF2B5EF4-FFF2-40B4-BE49-F238E27FC236}">
                <a16:creationId xmlns:a16="http://schemas.microsoft.com/office/drawing/2014/main" id="{5E7D72EC-A46E-4936-A0DD-CF46225BE4FC}"/>
              </a:ext>
            </a:extLst>
          </p:cNvPr>
          <p:cNvPicPr>
            <a:picLocks noChangeAspect="1"/>
          </p:cNvPicPr>
          <p:nvPr/>
        </p:nvPicPr>
        <p:blipFill>
          <a:blip r:embed="rId4"/>
          <a:stretch>
            <a:fillRect/>
          </a:stretch>
        </p:blipFill>
        <p:spPr>
          <a:xfrm>
            <a:off x="1747024" y="3197488"/>
            <a:ext cx="857772" cy="768096"/>
          </a:xfrm>
          <a:prstGeom prst="rect">
            <a:avLst/>
          </a:prstGeom>
        </p:spPr>
      </p:pic>
      <p:pic>
        <p:nvPicPr>
          <p:cNvPr id="7" name="Picture 6">
            <a:extLst>
              <a:ext uri="{FF2B5EF4-FFF2-40B4-BE49-F238E27FC236}">
                <a16:creationId xmlns:a16="http://schemas.microsoft.com/office/drawing/2014/main" id="{82759958-C3F0-44BD-A1E8-E519BB9FC80F}"/>
              </a:ext>
            </a:extLst>
          </p:cNvPr>
          <p:cNvPicPr>
            <a:picLocks noChangeAspect="1"/>
          </p:cNvPicPr>
          <p:nvPr/>
        </p:nvPicPr>
        <p:blipFill rotWithShape="1">
          <a:blip r:embed="rId5"/>
          <a:srcRect l="1493" t="14933" r="79174" b="5456"/>
          <a:stretch/>
        </p:blipFill>
        <p:spPr>
          <a:xfrm>
            <a:off x="6304260" y="3279034"/>
            <a:ext cx="1596283" cy="605005"/>
          </a:xfrm>
          <a:prstGeom prst="rect">
            <a:avLst/>
          </a:prstGeom>
        </p:spPr>
      </p:pic>
      <p:cxnSp>
        <p:nvCxnSpPr>
          <p:cNvPr id="6" name="Straight Connector 5"/>
          <p:cNvCxnSpPr/>
          <p:nvPr/>
        </p:nvCxnSpPr>
        <p:spPr>
          <a:xfrm>
            <a:off x="6096000" y="1285355"/>
            <a:ext cx="0" cy="27889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a:xfrm>
            <a:off x="6134421" y="1307235"/>
            <a:ext cx="5880102" cy="16450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600" i="1" dirty="0"/>
              <a:t>Stand-alone tools</a:t>
            </a:r>
          </a:p>
          <a:p>
            <a:pPr lvl="1"/>
            <a:r>
              <a:rPr lang="en-US" sz="2400" dirty="0"/>
              <a:t>Do not interface w/ vendor tools</a:t>
            </a:r>
          </a:p>
          <a:p>
            <a:pPr lvl="1"/>
            <a:r>
              <a:rPr lang="en-US" sz="2400" dirty="0"/>
              <a:t>“Replace” vendor tools</a:t>
            </a:r>
          </a:p>
          <a:p>
            <a:pPr marL="274320" lvl="1" indent="0">
              <a:buFont typeface="Arial" pitchFamily="34" charset="0"/>
              <a:buNone/>
            </a:pPr>
            <a:endParaRPr lang="en-US" dirty="0"/>
          </a:p>
        </p:txBody>
      </p:sp>
      <p:sp>
        <p:nvSpPr>
          <p:cNvPr id="21" name="Content Placeholder 2"/>
          <p:cNvSpPr txBox="1">
            <a:spLocks/>
          </p:cNvSpPr>
          <p:nvPr/>
        </p:nvSpPr>
        <p:spPr>
          <a:xfrm>
            <a:off x="609600" y="4538934"/>
            <a:ext cx="10972799" cy="14935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i="1" dirty="0"/>
              <a:t>Maverick:</a:t>
            </a:r>
          </a:p>
          <a:p>
            <a:pPr lvl="1"/>
            <a:r>
              <a:rPr lang="en-US" sz="2600" dirty="0"/>
              <a:t>Uses &amp; extends </a:t>
            </a:r>
            <a:r>
              <a:rPr lang="en-US" sz="2600" i="1" dirty="0"/>
              <a:t>Yosys</a:t>
            </a:r>
            <a:r>
              <a:rPr lang="en-US" sz="2600" dirty="0"/>
              <a:t>, </a:t>
            </a:r>
            <a:r>
              <a:rPr lang="en-US" sz="2600" i="1" dirty="0"/>
              <a:t>RapidSmith2</a:t>
            </a:r>
            <a:r>
              <a:rPr lang="en-US" sz="2600" dirty="0"/>
              <a:t>, &amp; </a:t>
            </a:r>
            <a:r>
              <a:rPr lang="en-US" sz="2600" i="1" dirty="0"/>
              <a:t>Project X-Ray</a:t>
            </a:r>
            <a:endParaRPr lang="en-US" sz="2600" dirty="0"/>
          </a:p>
        </p:txBody>
      </p:sp>
      <p:pic>
        <p:nvPicPr>
          <p:cNvPr id="23" name="Picture 22"/>
          <p:cNvPicPr>
            <a:picLocks noChangeAspect="1"/>
          </p:cNvPicPr>
          <p:nvPr/>
        </p:nvPicPr>
        <p:blipFill>
          <a:blip r:embed="rId6"/>
          <a:stretch>
            <a:fillRect/>
          </a:stretch>
        </p:blipFill>
        <p:spPr>
          <a:xfrm>
            <a:off x="2648380" y="3148697"/>
            <a:ext cx="1344821" cy="865679"/>
          </a:xfrm>
          <a:prstGeom prst="rect">
            <a:avLst/>
          </a:prstGeom>
        </p:spPr>
      </p:pic>
      <p:pic>
        <p:nvPicPr>
          <p:cNvPr id="24" name="Picture 23"/>
          <p:cNvPicPr>
            <a:picLocks noChangeAspect="1"/>
          </p:cNvPicPr>
          <p:nvPr/>
        </p:nvPicPr>
        <p:blipFill>
          <a:blip r:embed="rId7"/>
          <a:stretch>
            <a:fillRect/>
          </a:stretch>
        </p:blipFill>
        <p:spPr>
          <a:xfrm>
            <a:off x="710021" y="3195813"/>
            <a:ext cx="993419" cy="771446"/>
          </a:xfrm>
          <a:prstGeom prst="rect">
            <a:avLst/>
          </a:prstGeom>
        </p:spPr>
      </p:pic>
      <p:pic>
        <p:nvPicPr>
          <p:cNvPr id="8" name="Picture 7">
            <a:extLst>
              <a:ext uri="{FF2B5EF4-FFF2-40B4-BE49-F238E27FC236}">
                <a16:creationId xmlns:a16="http://schemas.microsoft.com/office/drawing/2014/main" id="{C2649E48-0FE9-4D72-B7F3-3BF979315B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16021" y="3258301"/>
            <a:ext cx="1596283" cy="646470"/>
          </a:xfrm>
          <a:prstGeom prst="rect">
            <a:avLst/>
          </a:prstGeom>
        </p:spPr>
      </p:pic>
      <p:pic>
        <p:nvPicPr>
          <p:cNvPr id="12" name="Picture 11">
            <a:extLst>
              <a:ext uri="{FF2B5EF4-FFF2-40B4-BE49-F238E27FC236}">
                <a16:creationId xmlns:a16="http://schemas.microsoft.com/office/drawing/2014/main" id="{D5AD4EA6-02F3-4F41-B720-22DB4D2A7931}"/>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0327781" y="3238636"/>
            <a:ext cx="1274848" cy="685800"/>
          </a:xfrm>
          <a:prstGeom prst="rect">
            <a:avLst/>
          </a:prstGeom>
        </p:spPr>
      </p:pic>
    </p:spTree>
    <p:extLst>
      <p:ext uri="{BB962C8B-B14F-4D97-AF65-F5344CB8AC3E}">
        <p14:creationId xmlns:p14="http://schemas.microsoft.com/office/powerpoint/2010/main" val="213765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4000"/>
            <a:ext cx="10972800" cy="787400"/>
          </a:xfrm>
        </p:spPr>
        <p:txBody>
          <a:bodyPr/>
          <a:lstStyle/>
          <a:p>
            <a:r>
              <a:rPr lang="en-US" dirty="0"/>
              <a:t>Partial Reconfiguration (PR)</a:t>
            </a:r>
          </a:p>
        </p:txBody>
      </p:sp>
      <p:sp>
        <p:nvSpPr>
          <p:cNvPr id="3" name="Content Placeholder 2"/>
          <p:cNvSpPr>
            <a:spLocks noGrp="1"/>
          </p:cNvSpPr>
          <p:nvPr>
            <p:ph idx="1"/>
          </p:nvPr>
        </p:nvSpPr>
        <p:spPr>
          <a:xfrm>
            <a:off x="609601" y="1409699"/>
            <a:ext cx="6733798" cy="2309269"/>
          </a:xfrm>
        </p:spPr>
        <p:txBody>
          <a:bodyPr>
            <a:normAutofit/>
          </a:bodyPr>
          <a:lstStyle/>
          <a:p>
            <a:r>
              <a:rPr lang="en-US" sz="2600" dirty="0"/>
              <a:t>Vivado’s PR Flow:</a:t>
            </a:r>
          </a:p>
          <a:p>
            <a:pPr lvl="1"/>
            <a:r>
              <a:rPr lang="en-US" sz="2400" dirty="0"/>
              <a:t>Slot-based approach: Swap </a:t>
            </a:r>
            <a:r>
              <a:rPr lang="en-US" sz="2400" i="1" dirty="0"/>
              <a:t>reconfigurable modules</a:t>
            </a:r>
            <a:r>
              <a:rPr lang="en-US" sz="2400" dirty="0"/>
              <a:t> (</a:t>
            </a:r>
            <a:r>
              <a:rPr lang="en-US" sz="2400" i="1" dirty="0"/>
              <a:t>RMs</a:t>
            </a:r>
            <a:r>
              <a:rPr lang="en-US" sz="2400" dirty="0"/>
              <a:t>) in and out</a:t>
            </a:r>
          </a:p>
          <a:p>
            <a:pPr lvl="1"/>
            <a:r>
              <a:rPr lang="en-US" sz="2400" dirty="0"/>
              <a:t>Implement RMs w/in context of a locked static design</a:t>
            </a:r>
          </a:p>
          <a:p>
            <a:pPr marL="274320" lvl="1" indent="0">
              <a:buNone/>
            </a:pPr>
            <a:endParaRPr lang="en-US" sz="2000" dirty="0"/>
          </a:p>
        </p:txBody>
      </p:sp>
      <p:sp>
        <p:nvSpPr>
          <p:cNvPr id="4" name="Slide Number Placeholder 3"/>
          <p:cNvSpPr>
            <a:spLocks noGrp="1"/>
          </p:cNvSpPr>
          <p:nvPr>
            <p:ph type="sldNum" sz="quarter" idx="12"/>
          </p:nvPr>
        </p:nvSpPr>
        <p:spPr/>
        <p:txBody>
          <a:bodyPr/>
          <a:lstStyle/>
          <a:p>
            <a:fld id="{E31375A4-56A4-47D6-9801-1991572033F7}" type="slidenum">
              <a:rPr lang="en-US" smtClean="0"/>
              <a:t>26</a:t>
            </a:fld>
            <a:endParaRPr lang="en-US" dirty="0"/>
          </a:p>
        </p:txBody>
      </p:sp>
      <p:sp>
        <p:nvSpPr>
          <p:cNvPr id="25" name="Rectangle 24">
            <a:extLst>
              <a:ext uri="{FF2B5EF4-FFF2-40B4-BE49-F238E27FC236}">
                <a16:creationId xmlns:a16="http://schemas.microsoft.com/office/drawing/2014/main" id="{5815F0A8-A50F-40E0-8538-E90D50A14C16}"/>
              </a:ext>
            </a:extLst>
          </p:cNvPr>
          <p:cNvSpPr/>
          <p:nvPr/>
        </p:nvSpPr>
        <p:spPr bwMode="auto">
          <a:xfrm>
            <a:off x="10329461" y="2470669"/>
            <a:ext cx="1097280" cy="1140627"/>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algn="r" defTabSz="914400" fontAlgn="base">
              <a:spcBef>
                <a:spcPct val="0"/>
              </a:spcBef>
              <a:spcAft>
                <a:spcPct val="0"/>
              </a:spcAft>
            </a:pPr>
            <a:r>
              <a:rPr lang="en-US" sz="2400" dirty="0">
                <a:latin typeface="Arial" panose="020B0604020202020204" pitchFamily="34" charset="0"/>
                <a:cs typeface="Arial" panose="020B0604020202020204" pitchFamily="34" charset="0"/>
              </a:rPr>
              <a:t>RM A3</a:t>
            </a:r>
          </a:p>
        </p:txBody>
      </p:sp>
      <p:sp>
        <p:nvSpPr>
          <p:cNvPr id="26" name="Rectangle 25">
            <a:extLst>
              <a:ext uri="{FF2B5EF4-FFF2-40B4-BE49-F238E27FC236}">
                <a16:creationId xmlns:a16="http://schemas.microsoft.com/office/drawing/2014/main" id="{EA011349-E661-4FFB-BCE7-873EBE0EFE90}"/>
              </a:ext>
            </a:extLst>
          </p:cNvPr>
          <p:cNvSpPr/>
          <p:nvPr/>
        </p:nvSpPr>
        <p:spPr bwMode="auto">
          <a:xfrm>
            <a:off x="10503290" y="2837857"/>
            <a:ext cx="1097280" cy="114062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en-US" sz="2400" dirty="0">
                <a:latin typeface="Arial" panose="020B0604020202020204" pitchFamily="34" charset="0"/>
                <a:cs typeface="Arial" panose="020B0604020202020204" pitchFamily="34" charset="0"/>
              </a:rPr>
              <a:t>RM A2</a:t>
            </a:r>
          </a:p>
        </p:txBody>
      </p:sp>
      <p:sp>
        <p:nvSpPr>
          <p:cNvPr id="27" name="Rectangle 26">
            <a:extLst>
              <a:ext uri="{FF2B5EF4-FFF2-40B4-BE49-F238E27FC236}">
                <a16:creationId xmlns:a16="http://schemas.microsoft.com/office/drawing/2014/main" id="{854D6EF9-051B-4E9A-BDF8-CDB6A3A11EE9}"/>
              </a:ext>
            </a:extLst>
          </p:cNvPr>
          <p:cNvSpPr/>
          <p:nvPr/>
        </p:nvSpPr>
        <p:spPr bwMode="auto">
          <a:xfrm>
            <a:off x="10681970" y="3205043"/>
            <a:ext cx="1097280" cy="114062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algn="r" defTabSz="914400" fontAlgn="base">
              <a:spcBef>
                <a:spcPct val="0"/>
              </a:spcBef>
              <a:spcAft>
                <a:spcPct val="0"/>
              </a:spcAft>
            </a:pPr>
            <a:r>
              <a:rPr lang="en-US" sz="2400" dirty="0">
                <a:latin typeface="Arial" panose="020B0604020202020204" pitchFamily="34" charset="0"/>
                <a:cs typeface="Arial" panose="020B0604020202020204" pitchFamily="34" charset="0"/>
              </a:rPr>
              <a:t>RM A1</a:t>
            </a:r>
            <a:endParaRPr lang="en-US" sz="2400" dirty="0"/>
          </a:p>
        </p:txBody>
      </p:sp>
      <p:sp>
        <p:nvSpPr>
          <p:cNvPr id="28" name="Rectangle 27">
            <a:extLst>
              <a:ext uri="{FF2B5EF4-FFF2-40B4-BE49-F238E27FC236}">
                <a16:creationId xmlns:a16="http://schemas.microsoft.com/office/drawing/2014/main" id="{99F97968-D293-4AA9-8AC7-462D73947ED4}"/>
              </a:ext>
            </a:extLst>
          </p:cNvPr>
          <p:cNvSpPr/>
          <p:nvPr/>
        </p:nvSpPr>
        <p:spPr bwMode="auto">
          <a:xfrm>
            <a:off x="7430947" y="1613483"/>
            <a:ext cx="2750724" cy="283513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FPGA</a:t>
            </a:r>
            <a:endParaRPr kumimoji="0" lang="en-US" sz="24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24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F16B447-BF62-4181-BB8A-56A1B01905D3}"/>
              </a:ext>
            </a:extLst>
          </p:cNvPr>
          <p:cNvSpPr txBox="1"/>
          <p:nvPr/>
        </p:nvSpPr>
        <p:spPr>
          <a:xfrm>
            <a:off x="8365159" y="1613483"/>
            <a:ext cx="2018250"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Static Region</a:t>
            </a:r>
          </a:p>
        </p:txBody>
      </p:sp>
      <p:cxnSp>
        <p:nvCxnSpPr>
          <p:cNvPr id="116" name="Straight Arrow Connector 117">
            <a:extLst>
              <a:ext uri="{FF2B5EF4-FFF2-40B4-BE49-F238E27FC236}">
                <a16:creationId xmlns:a16="http://schemas.microsoft.com/office/drawing/2014/main" id="{3F53AF21-B772-4E75-AA8B-AD78B5256BC3}"/>
              </a:ext>
            </a:extLst>
          </p:cNvPr>
          <p:cNvCxnSpPr>
            <a:cxnSpLocks/>
            <a:endCxn id="27" idx="2"/>
          </p:cNvCxnSpPr>
          <p:nvPr/>
        </p:nvCxnSpPr>
        <p:spPr bwMode="auto">
          <a:xfrm flipV="1">
            <a:off x="8896948" y="4345670"/>
            <a:ext cx="2333662" cy="354747"/>
          </a:xfrm>
          <a:prstGeom prst="bentConnector2">
            <a:avLst/>
          </a:prstGeom>
          <a:ln w="38100">
            <a:solidFill>
              <a:schemeClr val="tx1"/>
            </a:solidFill>
            <a:headEnd type="none" w="med" len="med"/>
            <a:tailEnd type="none"/>
          </a:ln>
        </p:spPr>
        <p:style>
          <a:lnRef idx="3">
            <a:schemeClr val="accent2"/>
          </a:lnRef>
          <a:fillRef idx="0">
            <a:schemeClr val="accent2"/>
          </a:fillRef>
          <a:effectRef idx="2">
            <a:schemeClr val="accent2"/>
          </a:effectRef>
          <a:fontRef idx="minor">
            <a:schemeClr val="tx1"/>
          </a:fontRef>
        </p:style>
      </p:cxnSp>
      <p:sp>
        <p:nvSpPr>
          <p:cNvPr id="128" name="Rectangle 127">
            <a:extLst>
              <a:ext uri="{FF2B5EF4-FFF2-40B4-BE49-F238E27FC236}">
                <a16:creationId xmlns:a16="http://schemas.microsoft.com/office/drawing/2014/main" id="{3BA3E342-6488-4F8D-A54E-3E7972B5454E}"/>
              </a:ext>
            </a:extLst>
          </p:cNvPr>
          <p:cNvSpPr/>
          <p:nvPr/>
        </p:nvSpPr>
        <p:spPr bwMode="auto">
          <a:xfrm>
            <a:off x="8365159" y="3172515"/>
            <a:ext cx="1098653" cy="1140627"/>
          </a:xfrm>
          <a:prstGeom prst="rect">
            <a:avLst/>
          </a:prstGeom>
          <a:solidFill>
            <a:srgbClr val="CE67FF">
              <a:alpha val="50000"/>
            </a:srgbClr>
          </a:solidFill>
          <a:ln w="9525" cap="flat" cmpd="sng" algn="ctr">
            <a:solidFill>
              <a:schemeClr val="tx1"/>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effectLst/>
                <a:latin typeface="Arial" panose="020B0604020202020204" pitchFamily="34" charset="0"/>
                <a:cs typeface="Arial" panose="020B0604020202020204" pitchFamily="34" charset="0"/>
              </a:rPr>
              <a:t>PR Region A</a:t>
            </a:r>
          </a:p>
        </p:txBody>
      </p:sp>
      <p:cxnSp>
        <p:nvCxnSpPr>
          <p:cNvPr id="117" name="Straight Arrow Connector 116">
            <a:extLst>
              <a:ext uri="{FF2B5EF4-FFF2-40B4-BE49-F238E27FC236}">
                <a16:creationId xmlns:a16="http://schemas.microsoft.com/office/drawing/2014/main" id="{3ED8128B-154D-496E-B860-DA625054DF40}"/>
              </a:ext>
            </a:extLst>
          </p:cNvPr>
          <p:cNvCxnSpPr>
            <a:cxnSpLocks/>
          </p:cNvCxnSpPr>
          <p:nvPr/>
        </p:nvCxnSpPr>
        <p:spPr bwMode="auto">
          <a:xfrm flipV="1">
            <a:off x="8914485" y="4304510"/>
            <a:ext cx="0" cy="395907"/>
          </a:xfrm>
          <a:prstGeom prst="straightConnector1">
            <a:avLst/>
          </a:prstGeom>
          <a:ln w="38100">
            <a:solidFill>
              <a:schemeClr val="tx1"/>
            </a:solidFill>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51" name="TextBox 150">
            <a:extLst>
              <a:ext uri="{FF2B5EF4-FFF2-40B4-BE49-F238E27FC236}">
                <a16:creationId xmlns:a16="http://schemas.microsoft.com/office/drawing/2014/main" id="{95528E24-358B-4253-962A-8EC553DC08CC}"/>
              </a:ext>
            </a:extLst>
          </p:cNvPr>
          <p:cNvSpPr txBox="1"/>
          <p:nvPr/>
        </p:nvSpPr>
        <p:spPr>
          <a:xfrm>
            <a:off x="7394411" y="4819696"/>
            <a:ext cx="4138801" cy="769441"/>
          </a:xfrm>
          <a:prstGeom prst="rect">
            <a:avLst/>
          </a:prstGeom>
          <a:noFill/>
        </p:spPr>
        <p:txBody>
          <a:bodyPr wrap="square" rtlCol="0">
            <a:spAutoFit/>
          </a:bodyPr>
          <a:lstStyle/>
          <a:p>
            <a:pPr algn="ctr"/>
            <a:r>
              <a:rPr lang="en-US" sz="2200" dirty="0">
                <a:cs typeface="Calibri" panose="020F0502020204030204" pitchFamily="34" charset="0"/>
              </a:rPr>
              <a:t>Basic Premise of Partial Reconfiguration</a:t>
            </a:r>
          </a:p>
        </p:txBody>
      </p:sp>
      <p:sp>
        <p:nvSpPr>
          <p:cNvPr id="35" name="Content Placeholder 2">
            <a:extLst>
              <a:ext uri="{FF2B5EF4-FFF2-40B4-BE49-F238E27FC236}">
                <a16:creationId xmlns:a16="http://schemas.microsoft.com/office/drawing/2014/main" id="{5AABCC5D-E75B-4C09-90D9-2DAE3BC25EDD}"/>
              </a:ext>
            </a:extLst>
          </p:cNvPr>
          <p:cNvSpPr txBox="1">
            <a:spLocks/>
          </p:cNvSpPr>
          <p:nvPr/>
        </p:nvSpPr>
        <p:spPr>
          <a:xfrm>
            <a:off x="609601" y="3718969"/>
            <a:ext cx="6697261" cy="2142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600" dirty="0"/>
              <a:t>Maverick:</a:t>
            </a:r>
          </a:p>
          <a:p>
            <a:pPr lvl="1"/>
            <a:r>
              <a:rPr lang="en-US" sz="2400" dirty="0"/>
              <a:t>Separate initial static design creation from later RM creation</a:t>
            </a:r>
          </a:p>
          <a:p>
            <a:pPr lvl="1"/>
            <a:r>
              <a:rPr lang="en-US" sz="2400" dirty="0"/>
              <a:t>Compile RMs </a:t>
            </a:r>
            <a:r>
              <a:rPr lang="en-US" sz="2400" i="1" dirty="0"/>
              <a:t>independently </a:t>
            </a:r>
            <a:r>
              <a:rPr lang="en-US" sz="2400" dirty="0"/>
              <a:t>of Vivado</a:t>
            </a:r>
            <a:endParaRPr lang="en-US" sz="2000" dirty="0"/>
          </a:p>
          <a:p>
            <a:pPr marL="274320" lvl="1" indent="0">
              <a:buFont typeface="Arial" pitchFamily="34" charset="0"/>
              <a:buNone/>
            </a:pPr>
            <a:endParaRPr lang="en-US" sz="2000" dirty="0"/>
          </a:p>
        </p:txBody>
      </p:sp>
    </p:spTree>
    <p:custDataLst>
      <p:tags r:id="rId1"/>
    </p:custDataLst>
    <p:extLst>
      <p:ext uri="{BB962C8B-B14F-4D97-AF65-F5344CB8AC3E}">
        <p14:creationId xmlns:p14="http://schemas.microsoft.com/office/powerpoint/2010/main" val="346951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Flow</a:t>
            </a:r>
          </a:p>
        </p:txBody>
      </p:sp>
      <p:sp>
        <p:nvSpPr>
          <p:cNvPr id="3" name="Content Placeholder 2"/>
          <p:cNvSpPr>
            <a:spLocks noGrp="1"/>
          </p:cNvSpPr>
          <p:nvPr>
            <p:ph idx="1"/>
          </p:nvPr>
        </p:nvSpPr>
        <p:spPr>
          <a:xfrm>
            <a:off x="609600" y="1409700"/>
            <a:ext cx="10972800" cy="1910370"/>
          </a:xfrm>
        </p:spPr>
        <p:txBody>
          <a:bodyPr>
            <a:normAutofit/>
          </a:bodyPr>
          <a:lstStyle/>
          <a:p>
            <a:pPr marL="0" indent="0">
              <a:buNone/>
            </a:pPr>
            <a:r>
              <a:rPr lang="en-US" sz="2800" dirty="0"/>
              <a:t>Two Phases:</a:t>
            </a:r>
          </a:p>
          <a:p>
            <a:pPr marL="731520" lvl="1" indent="-457200">
              <a:buFont typeface="+mj-lt"/>
              <a:buAutoNum type="arabicPeriod"/>
            </a:pPr>
            <a:r>
              <a:rPr lang="en-US" sz="2600" dirty="0"/>
              <a:t>Static Design Phase (Vivado-dependent)</a:t>
            </a:r>
          </a:p>
          <a:p>
            <a:pPr marL="960120" lvl="2" indent="-457200"/>
            <a:r>
              <a:rPr lang="en-US" sz="2400" dirty="0"/>
              <a:t>Create static design w/ Vivado’s partial reconfiguration (PR) flow</a:t>
            </a:r>
          </a:p>
          <a:p>
            <a:pPr marL="960120" lvl="2" indent="-457200"/>
            <a:r>
              <a:rPr lang="en-US" sz="2400" dirty="0"/>
              <a:t>Generate associated metadata</a:t>
            </a:r>
          </a:p>
          <a:p>
            <a:pPr marL="457200" indent="-457200">
              <a:buFont typeface="+mj-lt"/>
              <a:buAutoNum type="arabicPeriod" startAt="3"/>
            </a:pPr>
            <a:endParaRPr lang="en-US" sz="2200" dirty="0"/>
          </a:p>
        </p:txBody>
      </p:sp>
      <p:sp>
        <p:nvSpPr>
          <p:cNvPr id="4" name="Slide Number Placeholder 3"/>
          <p:cNvSpPr>
            <a:spLocks noGrp="1"/>
          </p:cNvSpPr>
          <p:nvPr>
            <p:ph type="sldNum" sz="quarter" idx="12"/>
          </p:nvPr>
        </p:nvSpPr>
        <p:spPr/>
        <p:txBody>
          <a:bodyPr/>
          <a:lstStyle/>
          <a:p>
            <a:fld id="{E31375A4-56A4-47D6-9801-1991572033F7}" type="slidenum">
              <a:rPr lang="en-US" smtClean="0"/>
              <a:t>3</a:t>
            </a:fld>
            <a:endParaRPr lang="en-US" dirty="0"/>
          </a:p>
        </p:txBody>
      </p:sp>
      <p:sp>
        <p:nvSpPr>
          <p:cNvPr id="5" name="Content Placeholder 2">
            <a:extLst>
              <a:ext uri="{FF2B5EF4-FFF2-40B4-BE49-F238E27FC236}">
                <a16:creationId xmlns:a16="http://schemas.microsoft.com/office/drawing/2014/main" id="{AE2DA733-FE24-4673-9A4F-E3E3F3F0C2B6}"/>
              </a:ext>
            </a:extLst>
          </p:cNvPr>
          <p:cNvSpPr txBox="1">
            <a:spLocks/>
          </p:cNvSpPr>
          <p:nvPr/>
        </p:nvSpPr>
        <p:spPr>
          <a:xfrm>
            <a:off x="609600" y="3537930"/>
            <a:ext cx="10972800" cy="216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788670" lvl="1" indent="-514350">
              <a:buFont typeface="+mj-lt"/>
              <a:buAutoNum type="arabicPeriod" startAt="2"/>
            </a:pPr>
            <a:r>
              <a:rPr lang="en-US" sz="2600" dirty="0"/>
              <a:t>Maverick Phase (Independent)</a:t>
            </a:r>
          </a:p>
          <a:p>
            <a:pPr marL="960120" lvl="2" indent="-457200"/>
            <a:r>
              <a:rPr lang="en-US" sz="2400" dirty="0"/>
              <a:t>Compile reconfigurable modules (RMs)</a:t>
            </a:r>
          </a:p>
          <a:p>
            <a:pPr marL="960120" lvl="2" indent="-457200"/>
            <a:r>
              <a:rPr lang="en-US" sz="2400" dirty="0"/>
              <a:t>Uses &amp; extends </a:t>
            </a:r>
            <a:r>
              <a:rPr lang="en-US" sz="2400" i="1" dirty="0"/>
              <a:t>Yosys</a:t>
            </a:r>
            <a:r>
              <a:rPr lang="en-US" sz="2400" dirty="0"/>
              <a:t>, </a:t>
            </a:r>
            <a:r>
              <a:rPr lang="en-US" sz="2400" i="1" dirty="0"/>
              <a:t>RapidSmith2</a:t>
            </a:r>
            <a:r>
              <a:rPr lang="en-US" sz="2400" dirty="0"/>
              <a:t>, &amp; </a:t>
            </a:r>
            <a:r>
              <a:rPr lang="en-US" sz="2400" i="1" dirty="0"/>
              <a:t>Project X-Ray</a:t>
            </a:r>
            <a:endParaRPr lang="en-US" sz="2400" dirty="0"/>
          </a:p>
        </p:txBody>
      </p:sp>
    </p:spTree>
    <p:custDataLst>
      <p:tags r:id="rId1"/>
    </p:custDataLst>
    <p:extLst>
      <p:ext uri="{BB962C8B-B14F-4D97-AF65-F5344CB8AC3E}">
        <p14:creationId xmlns:p14="http://schemas.microsoft.com/office/powerpoint/2010/main" val="32521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Design Phase</a:t>
            </a:r>
          </a:p>
        </p:txBody>
      </p:sp>
      <p:sp>
        <p:nvSpPr>
          <p:cNvPr id="4" name="Slide Number Placeholder 3"/>
          <p:cNvSpPr>
            <a:spLocks noGrp="1"/>
          </p:cNvSpPr>
          <p:nvPr>
            <p:ph type="sldNum" sz="quarter" idx="12"/>
          </p:nvPr>
        </p:nvSpPr>
        <p:spPr/>
        <p:txBody>
          <a:bodyPr/>
          <a:lstStyle/>
          <a:p>
            <a:fld id="{E31375A4-56A4-47D6-9801-1991572033F7}" type="slidenum">
              <a:rPr lang="en-US" smtClean="0"/>
              <a:t>4</a:t>
            </a:fld>
            <a:endParaRPr lang="en-US" dirty="0"/>
          </a:p>
        </p:txBody>
      </p:sp>
      <p:grpSp>
        <p:nvGrpSpPr>
          <p:cNvPr id="17" name="Group 16">
            <a:extLst>
              <a:ext uri="{FF2B5EF4-FFF2-40B4-BE49-F238E27FC236}">
                <a16:creationId xmlns:a16="http://schemas.microsoft.com/office/drawing/2014/main" id="{57CA244D-2CB4-4DAA-BFE0-FC04838D43F2}"/>
              </a:ext>
            </a:extLst>
          </p:cNvPr>
          <p:cNvGrpSpPr/>
          <p:nvPr/>
        </p:nvGrpSpPr>
        <p:grpSpPr>
          <a:xfrm>
            <a:off x="3643164" y="1224119"/>
            <a:ext cx="4905673" cy="4813729"/>
            <a:chOff x="4182631" y="1224119"/>
            <a:chExt cx="4905673" cy="4813729"/>
          </a:xfrm>
        </p:grpSpPr>
        <p:sp>
          <p:nvSpPr>
            <p:cNvPr id="6" name="Flowchart: Document 230">
              <a:extLst>
                <a:ext uri="{FF2B5EF4-FFF2-40B4-BE49-F238E27FC236}">
                  <a16:creationId xmlns:a16="http://schemas.microsoft.com/office/drawing/2014/main" id="{943E043C-B3C6-AB4A-928C-779417B73EA3}"/>
                </a:ext>
              </a:extLst>
            </p:cNvPr>
            <p:cNvSpPr/>
            <p:nvPr/>
          </p:nvSpPr>
          <p:spPr bwMode="auto">
            <a:xfrm>
              <a:off x="7414058" y="3051712"/>
              <a:ext cx="1542211" cy="863877"/>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Static Resources</a:t>
              </a:r>
            </a:p>
          </p:txBody>
        </p:sp>
        <p:sp>
          <p:nvSpPr>
            <p:cNvPr id="9" name="Flowchart: Document 230">
              <a:extLst>
                <a:ext uri="{FF2B5EF4-FFF2-40B4-BE49-F238E27FC236}">
                  <a16:creationId xmlns:a16="http://schemas.microsoft.com/office/drawing/2014/main" id="{67810989-5865-3447-BC19-7C05C9A37AC8}"/>
                </a:ext>
              </a:extLst>
            </p:cNvPr>
            <p:cNvSpPr/>
            <p:nvPr/>
          </p:nvSpPr>
          <p:spPr bwMode="auto">
            <a:xfrm>
              <a:off x="7538949" y="4091888"/>
              <a:ext cx="1280153" cy="815012"/>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Partial Device</a:t>
              </a:r>
            </a:p>
          </p:txBody>
        </p:sp>
        <p:cxnSp>
          <p:nvCxnSpPr>
            <p:cNvPr id="11" name="Straight Arrow Connector 10">
              <a:extLst>
                <a:ext uri="{FF2B5EF4-FFF2-40B4-BE49-F238E27FC236}">
                  <a16:creationId xmlns:a16="http://schemas.microsoft.com/office/drawing/2014/main" id="{0837496C-95C1-3A44-A21C-049A872DE9D7}"/>
                </a:ext>
              </a:extLst>
            </p:cNvPr>
            <p:cNvCxnSpPr>
              <a:cxnSpLocks/>
            </p:cNvCxnSpPr>
            <p:nvPr/>
          </p:nvCxnSpPr>
          <p:spPr bwMode="auto">
            <a:xfrm>
              <a:off x="6136654" y="4325579"/>
              <a:ext cx="1389888"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12" name="Straight Arrow Connector 11">
              <a:extLst>
                <a:ext uri="{FF2B5EF4-FFF2-40B4-BE49-F238E27FC236}">
                  <a16:creationId xmlns:a16="http://schemas.microsoft.com/office/drawing/2014/main" id="{0837496C-95C1-3A44-A21C-049A872DE9D7}"/>
                </a:ext>
              </a:extLst>
            </p:cNvPr>
            <p:cNvCxnSpPr>
              <a:cxnSpLocks/>
            </p:cNvCxnSpPr>
            <p:nvPr/>
          </p:nvCxnSpPr>
          <p:spPr bwMode="auto">
            <a:xfrm>
              <a:off x="6136655" y="3336924"/>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sp>
          <p:nvSpPr>
            <p:cNvPr id="13" name="Rectangle 12">
              <a:extLst>
                <a:ext uri="{FF2B5EF4-FFF2-40B4-BE49-F238E27FC236}">
                  <a16:creationId xmlns:a16="http://schemas.microsoft.com/office/drawing/2014/main" id="{316BFC21-DDA3-EA43-B69C-3EF6CC20B3AA}"/>
                </a:ext>
              </a:extLst>
            </p:cNvPr>
            <p:cNvSpPr/>
            <p:nvPr/>
          </p:nvSpPr>
          <p:spPr bwMode="auto">
            <a:xfrm>
              <a:off x="4219624" y="2480093"/>
              <a:ext cx="1920240" cy="914400"/>
            </a:xfrm>
            <a:prstGeom prst="rect">
              <a:avLst/>
            </a:prstGeom>
            <a:no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Vivado</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Static Design Creation</a:t>
              </a:r>
            </a:p>
          </p:txBody>
        </p:sp>
        <p:sp>
          <p:nvSpPr>
            <p:cNvPr id="14" name="Rectangle 13">
              <a:extLst>
                <a:ext uri="{FF2B5EF4-FFF2-40B4-BE49-F238E27FC236}">
                  <a16:creationId xmlns:a16="http://schemas.microsoft.com/office/drawing/2014/main" id="{316BFC21-DDA3-EA43-B69C-3EF6CC20B3AA}"/>
                </a:ext>
              </a:extLst>
            </p:cNvPr>
            <p:cNvSpPr/>
            <p:nvPr/>
          </p:nvSpPr>
          <p:spPr bwMode="auto">
            <a:xfrm>
              <a:off x="4219624" y="3805029"/>
              <a:ext cx="1920240" cy="91440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p>
            <a:p>
              <a:pPr algn="ctr" fontAlgn="base">
                <a:spcBef>
                  <a:spcPct val="0"/>
                </a:spcBef>
                <a:spcAft>
                  <a:spcPct val="0"/>
                </a:spcAft>
              </a:pPr>
              <a:r>
                <a:rPr lang="en-US" sz="2200" dirty="0">
                  <a:solidFill>
                    <a:prstClr val="black"/>
                  </a:solidFill>
                  <a:latin typeface="Arial" charset="0"/>
                  <a:cs typeface="Calibri" panose="020F0502020204030204" pitchFamily="34" charset="0"/>
                </a:rPr>
                <a:t>Partial Device Generation</a:t>
              </a:r>
            </a:p>
          </p:txBody>
        </p:sp>
        <p:cxnSp>
          <p:nvCxnSpPr>
            <p:cNvPr id="15" name="Straight Arrow Connector 14">
              <a:extLst>
                <a:ext uri="{FF2B5EF4-FFF2-40B4-BE49-F238E27FC236}">
                  <a16:creationId xmlns:a16="http://schemas.microsoft.com/office/drawing/2014/main" id="{0837496C-95C1-3A44-A21C-049A872DE9D7}"/>
                </a:ext>
              </a:extLst>
            </p:cNvPr>
            <p:cNvCxnSpPr>
              <a:cxnSpLocks/>
            </p:cNvCxnSpPr>
            <p:nvPr/>
          </p:nvCxnSpPr>
          <p:spPr bwMode="auto">
            <a:xfrm>
              <a:off x="6140035" y="2523139"/>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sp>
          <p:nvSpPr>
            <p:cNvPr id="16" name="Rectangle 15">
              <a:extLst>
                <a:ext uri="{FF2B5EF4-FFF2-40B4-BE49-F238E27FC236}">
                  <a16:creationId xmlns:a16="http://schemas.microsoft.com/office/drawing/2014/main" id="{15213EA8-1F0D-4A3F-AFF5-50199238A902}"/>
                </a:ext>
              </a:extLst>
            </p:cNvPr>
            <p:cNvSpPr/>
            <p:nvPr/>
          </p:nvSpPr>
          <p:spPr bwMode="auto">
            <a:xfrm>
              <a:off x="4219624" y="5078150"/>
              <a:ext cx="1920240" cy="91440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p>
            <a:p>
              <a:pPr algn="ctr" fontAlgn="base">
                <a:spcBef>
                  <a:spcPct val="0"/>
                </a:spcBef>
                <a:spcAft>
                  <a:spcPct val="0"/>
                </a:spcAft>
              </a:pPr>
              <a:r>
                <a:rPr lang="en-US" sz="2200" dirty="0">
                  <a:solidFill>
                    <a:prstClr val="black"/>
                  </a:solidFill>
                  <a:latin typeface="Arial" charset="0"/>
                  <a:cs typeface="Calibri" panose="020F0502020204030204" pitchFamily="34" charset="0"/>
                </a:rPr>
                <a:t>Database Generation</a:t>
              </a:r>
            </a:p>
          </p:txBody>
        </p:sp>
        <p:sp>
          <p:nvSpPr>
            <p:cNvPr id="18" name="Flowchart: Multidocument 207">
              <a:extLst>
                <a:ext uri="{FF2B5EF4-FFF2-40B4-BE49-F238E27FC236}">
                  <a16:creationId xmlns:a16="http://schemas.microsoft.com/office/drawing/2014/main" id="{264A70FE-DAC0-4961-B229-27DD7B3A7670}"/>
                </a:ext>
              </a:extLst>
            </p:cNvPr>
            <p:cNvSpPr/>
            <p:nvPr/>
          </p:nvSpPr>
          <p:spPr bwMode="auto">
            <a:xfrm>
              <a:off x="7416814" y="5032853"/>
              <a:ext cx="1595591" cy="1004995"/>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Bitstream Database</a:t>
              </a:r>
            </a:p>
          </p:txBody>
        </p:sp>
        <p:cxnSp>
          <p:nvCxnSpPr>
            <p:cNvPr id="20" name="Straight Arrow Connector 19">
              <a:extLst>
                <a:ext uri="{FF2B5EF4-FFF2-40B4-BE49-F238E27FC236}">
                  <a16:creationId xmlns:a16="http://schemas.microsoft.com/office/drawing/2014/main" id="{8ADA361F-2847-45C8-852E-3093517E967F}"/>
                </a:ext>
              </a:extLst>
            </p:cNvPr>
            <p:cNvCxnSpPr>
              <a:cxnSpLocks/>
            </p:cNvCxnSpPr>
            <p:nvPr/>
          </p:nvCxnSpPr>
          <p:spPr bwMode="auto">
            <a:xfrm>
              <a:off x="6136654" y="5535350"/>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26" name="Straight Arrow Connector 25">
              <a:extLst>
                <a:ext uri="{FF2B5EF4-FFF2-40B4-BE49-F238E27FC236}">
                  <a16:creationId xmlns:a16="http://schemas.microsoft.com/office/drawing/2014/main" id="{7443E05D-131A-4A62-8677-CC209A1DCB4F}"/>
                </a:ext>
              </a:extLst>
            </p:cNvPr>
            <p:cNvCxnSpPr>
              <a:cxnSpLocks/>
            </p:cNvCxnSpPr>
            <p:nvPr/>
          </p:nvCxnSpPr>
          <p:spPr bwMode="auto">
            <a:xfrm>
              <a:off x="5179744" y="2147178"/>
              <a:ext cx="0" cy="338328"/>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sp>
          <p:nvSpPr>
            <p:cNvPr id="28" name="Flowchart: Multidocument 207">
              <a:extLst>
                <a:ext uri="{FF2B5EF4-FFF2-40B4-BE49-F238E27FC236}">
                  <a16:creationId xmlns:a16="http://schemas.microsoft.com/office/drawing/2014/main" id="{F41CC564-539C-4CDE-A6B1-D7037C8A8C70}"/>
                </a:ext>
              </a:extLst>
            </p:cNvPr>
            <p:cNvSpPr/>
            <p:nvPr/>
          </p:nvSpPr>
          <p:spPr bwMode="auto">
            <a:xfrm>
              <a:off x="7421544" y="1973616"/>
              <a:ext cx="1666760" cy="1005000"/>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Initial Bitstream</a:t>
              </a:r>
            </a:p>
          </p:txBody>
        </p:sp>
        <p:sp>
          <p:nvSpPr>
            <p:cNvPr id="22" name="Flowchart: Multidocument 207">
              <a:extLst>
                <a:ext uri="{FF2B5EF4-FFF2-40B4-BE49-F238E27FC236}">
                  <a16:creationId xmlns:a16="http://schemas.microsoft.com/office/drawing/2014/main" id="{B8A055C9-5F59-4362-B9C9-7700BBE3BDF1}"/>
                </a:ext>
              </a:extLst>
            </p:cNvPr>
            <p:cNvSpPr/>
            <p:nvPr/>
          </p:nvSpPr>
          <p:spPr bwMode="auto">
            <a:xfrm>
              <a:off x="4182631" y="1224119"/>
              <a:ext cx="1994226" cy="1005000"/>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Static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cxnSp>
          <p:nvCxnSpPr>
            <p:cNvPr id="25" name="Straight Arrow Connector 24">
              <a:extLst>
                <a:ext uri="{FF2B5EF4-FFF2-40B4-BE49-F238E27FC236}">
                  <a16:creationId xmlns:a16="http://schemas.microsoft.com/office/drawing/2014/main" id="{4BCA0C43-917A-4EE3-A714-8308F86A5900}"/>
                </a:ext>
              </a:extLst>
            </p:cNvPr>
            <p:cNvCxnSpPr>
              <a:cxnSpLocks/>
            </p:cNvCxnSpPr>
            <p:nvPr/>
          </p:nvCxnSpPr>
          <p:spPr bwMode="auto">
            <a:xfrm>
              <a:off x="5179744" y="3392333"/>
              <a:ext cx="0" cy="402336"/>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7" name="Straight Arrow Connector 26">
              <a:extLst>
                <a:ext uri="{FF2B5EF4-FFF2-40B4-BE49-F238E27FC236}">
                  <a16:creationId xmlns:a16="http://schemas.microsoft.com/office/drawing/2014/main" id="{745AE34B-A417-44B9-B4BC-7D7D2F3F390E}"/>
                </a:ext>
              </a:extLst>
            </p:cNvPr>
            <p:cNvCxnSpPr>
              <a:cxnSpLocks/>
            </p:cNvCxnSpPr>
            <p:nvPr/>
          </p:nvCxnSpPr>
          <p:spPr bwMode="auto">
            <a:xfrm>
              <a:off x="5179744" y="4724045"/>
              <a:ext cx="0" cy="36576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40211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Design Phase: Static Design Creation</a:t>
            </a:r>
          </a:p>
        </p:txBody>
      </p:sp>
      <p:sp>
        <p:nvSpPr>
          <p:cNvPr id="4" name="Slide Number Placeholder 3"/>
          <p:cNvSpPr>
            <a:spLocks noGrp="1"/>
          </p:cNvSpPr>
          <p:nvPr>
            <p:ph type="sldNum" sz="quarter" idx="12"/>
          </p:nvPr>
        </p:nvSpPr>
        <p:spPr/>
        <p:txBody>
          <a:bodyPr/>
          <a:lstStyle/>
          <a:p>
            <a:fld id="{E31375A4-56A4-47D6-9801-1991572033F7}" type="slidenum">
              <a:rPr lang="en-US" smtClean="0"/>
              <a:t>5</a:t>
            </a:fld>
            <a:endParaRPr lang="en-US" dirty="0"/>
          </a:p>
        </p:txBody>
      </p:sp>
      <p:sp>
        <p:nvSpPr>
          <p:cNvPr id="21" name="Rectangle 20">
            <a:extLst>
              <a:ext uri="{FF2B5EF4-FFF2-40B4-BE49-F238E27FC236}">
                <a16:creationId xmlns:a16="http://schemas.microsoft.com/office/drawing/2014/main" id="{6A728B95-E08F-4DCF-A7DB-42663AB4CF56}"/>
              </a:ext>
            </a:extLst>
          </p:cNvPr>
          <p:cNvSpPr/>
          <p:nvPr/>
        </p:nvSpPr>
        <p:spPr bwMode="auto">
          <a:xfrm>
            <a:off x="7138031" y="1871956"/>
            <a:ext cx="4519621" cy="4018702"/>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300" i="0" u="none" strike="noStrike" cap="none" normalizeH="0" baseline="0" dirty="0">
                <a:ln>
                  <a:noFill/>
                </a:ln>
                <a:solidFill>
                  <a:schemeClr val="tx1"/>
                </a:solidFill>
                <a:effectLst/>
                <a:latin typeface="Arial" panose="020B0604020202020204" pitchFamily="34" charset="0"/>
                <a:cs typeface="Arial" panose="020B0604020202020204" pitchFamily="34" charset="0"/>
              </a:rPr>
              <a:t>FPGA</a:t>
            </a:r>
          </a:p>
          <a:p>
            <a:pPr marL="0" marR="0" indent="0" algn="l" defTabSz="914400" rtl="0" eaLnBrk="1" fontAlgn="base" latinLnBrk="0" hangingPunct="1">
              <a:lnSpc>
                <a:spcPct val="100000"/>
              </a:lnSpc>
              <a:spcBef>
                <a:spcPct val="0"/>
              </a:spcBef>
              <a:spcAft>
                <a:spcPct val="0"/>
              </a:spcAft>
              <a:buClrTx/>
              <a:buSzTx/>
              <a:buFontTx/>
              <a:buNone/>
              <a:tabLst/>
            </a:pPr>
            <a:endParaRPr lang="en-US" sz="1400" b="1" dirty="0">
              <a:latin typeface="Arial" panose="020B0604020202020204" pitchFamily="34" charset="0"/>
              <a:cs typeface="Arial" panose="020B0604020202020204" pitchFamily="34" charset="0"/>
            </a:endParaRPr>
          </a:p>
        </p:txBody>
      </p:sp>
      <p:sp>
        <p:nvSpPr>
          <p:cNvPr id="23" name="Content Placeholder 2">
            <a:extLst>
              <a:ext uri="{FF2B5EF4-FFF2-40B4-BE49-F238E27FC236}">
                <a16:creationId xmlns:a16="http://schemas.microsoft.com/office/drawing/2014/main" id="{4BBC1D71-E9F1-4459-BE48-960871931FB5}"/>
              </a:ext>
            </a:extLst>
          </p:cNvPr>
          <p:cNvSpPr>
            <a:spLocks noGrp="1"/>
          </p:cNvSpPr>
          <p:nvPr>
            <p:ph idx="1"/>
          </p:nvPr>
        </p:nvSpPr>
        <p:spPr>
          <a:xfrm>
            <a:off x="609600" y="1409700"/>
            <a:ext cx="6940797" cy="1351468"/>
          </a:xfrm>
        </p:spPr>
        <p:txBody>
          <a:bodyPr>
            <a:normAutofit/>
          </a:bodyPr>
          <a:lstStyle/>
          <a:p>
            <a:r>
              <a:rPr lang="en-US" sz="2700" dirty="0"/>
              <a:t>Create Static Design w/ Vivado’s PR flow</a:t>
            </a:r>
          </a:p>
          <a:p>
            <a:pPr lvl="1"/>
            <a:r>
              <a:rPr lang="en-US" sz="2500" dirty="0"/>
              <a:t>Save initial partial bitstream</a:t>
            </a:r>
          </a:p>
          <a:p>
            <a:endParaRPr lang="en-US" sz="2200" dirty="0"/>
          </a:p>
        </p:txBody>
      </p:sp>
      <p:sp>
        <p:nvSpPr>
          <p:cNvPr id="24" name="Rectangle 23">
            <a:extLst>
              <a:ext uri="{FF2B5EF4-FFF2-40B4-BE49-F238E27FC236}">
                <a16:creationId xmlns:a16="http://schemas.microsoft.com/office/drawing/2014/main" id="{0128555A-8B1F-4DB3-B499-1B696E808FE2}"/>
              </a:ext>
            </a:extLst>
          </p:cNvPr>
          <p:cNvSpPr/>
          <p:nvPr/>
        </p:nvSpPr>
        <p:spPr bwMode="auto">
          <a:xfrm>
            <a:off x="7663431" y="3249873"/>
            <a:ext cx="994046" cy="2593395"/>
          </a:xfrm>
          <a:prstGeom prst="rect">
            <a:avLst/>
          </a:prstGeom>
          <a:solidFill>
            <a:srgbClr val="CE67FF">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4BB21153-70AE-4168-B565-FB01426FF21D}"/>
              </a:ext>
            </a:extLst>
          </p:cNvPr>
          <p:cNvSpPr txBox="1"/>
          <p:nvPr/>
        </p:nvSpPr>
        <p:spPr>
          <a:xfrm>
            <a:off x="7515472" y="3937325"/>
            <a:ext cx="1299495" cy="800219"/>
          </a:xfrm>
          <a:prstGeom prst="rect">
            <a:avLst/>
          </a:prstGeom>
          <a:noFill/>
        </p:spPr>
        <p:txBody>
          <a:bodyPr wrap="square" rtlCol="0">
            <a:spAutoFit/>
          </a:bodyPr>
          <a:lstStyle/>
          <a:p>
            <a:pPr algn="ctr"/>
            <a:r>
              <a:rPr lang="en-US" sz="2300" dirty="0">
                <a:latin typeface="Arial" panose="020B0604020202020204" pitchFamily="34" charset="0"/>
                <a:cs typeface="Arial" panose="020B0604020202020204" pitchFamily="34" charset="0"/>
              </a:rPr>
              <a:t>PR Region</a:t>
            </a:r>
          </a:p>
        </p:txBody>
      </p:sp>
      <p:cxnSp>
        <p:nvCxnSpPr>
          <p:cNvPr id="30" name="Straight Connector 29">
            <a:extLst>
              <a:ext uri="{FF2B5EF4-FFF2-40B4-BE49-F238E27FC236}">
                <a16:creationId xmlns:a16="http://schemas.microsoft.com/office/drawing/2014/main" id="{4D9FF72E-A951-4A9D-A593-2FCD215EF4FD}"/>
              </a:ext>
            </a:extLst>
          </p:cNvPr>
          <p:cNvCxnSpPr>
            <a:cxnSpLocks/>
          </p:cNvCxnSpPr>
          <p:nvPr/>
        </p:nvCxnSpPr>
        <p:spPr>
          <a:xfrm>
            <a:off x="8161778" y="3653404"/>
            <a:ext cx="441409" cy="0"/>
          </a:xfrm>
          <a:prstGeom prst="line">
            <a:avLst/>
          </a:prstGeom>
          <a:ln w="381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4A2E4A9-6D3D-4FC8-9675-F7C28E525C29}"/>
              </a:ext>
            </a:extLst>
          </p:cNvPr>
          <p:cNvCxnSpPr>
            <a:cxnSpLocks/>
          </p:cNvCxnSpPr>
          <p:nvPr/>
        </p:nvCxnSpPr>
        <p:spPr>
          <a:xfrm flipH="1">
            <a:off x="8176227" y="3319703"/>
            <a:ext cx="8010" cy="351169"/>
          </a:xfrm>
          <a:prstGeom prst="line">
            <a:avLst/>
          </a:prstGeom>
          <a:ln w="38100">
            <a:solidFill>
              <a:srgbClr val="FF0000"/>
            </a:solidFill>
            <a:prstDash val="sys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8EE698D-6EFA-4630-B02C-9B38D9FB6E00}"/>
              </a:ext>
            </a:extLst>
          </p:cNvPr>
          <p:cNvCxnSpPr>
            <a:cxnSpLocks/>
          </p:cNvCxnSpPr>
          <p:nvPr/>
        </p:nvCxnSpPr>
        <p:spPr>
          <a:xfrm>
            <a:off x="8597029" y="3653404"/>
            <a:ext cx="533545" cy="0"/>
          </a:xfrm>
          <a:prstGeom prst="line">
            <a:avLst/>
          </a:prstGeom>
          <a:ln w="381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182F1E4-FAFC-4C95-98F6-D3DCFD8C0E68}"/>
              </a:ext>
            </a:extLst>
          </p:cNvPr>
          <p:cNvCxnSpPr>
            <a:cxnSpLocks/>
          </p:cNvCxnSpPr>
          <p:nvPr/>
        </p:nvCxnSpPr>
        <p:spPr>
          <a:xfrm>
            <a:off x="8585333" y="5332939"/>
            <a:ext cx="762080" cy="0"/>
          </a:xfrm>
          <a:prstGeom prst="line">
            <a:avLst/>
          </a:prstGeom>
          <a:ln w="381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B557488E-B46F-44BF-961B-08395BEB9FA7}"/>
              </a:ext>
            </a:extLst>
          </p:cNvPr>
          <p:cNvCxnSpPr>
            <a:cxnSpLocks/>
          </p:cNvCxnSpPr>
          <p:nvPr/>
        </p:nvCxnSpPr>
        <p:spPr>
          <a:xfrm>
            <a:off x="8179988" y="3124735"/>
            <a:ext cx="0" cy="207634"/>
          </a:xfrm>
          <a:prstGeom prst="line">
            <a:avLst/>
          </a:prstGeom>
          <a:ln w="3810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8691D42-94CD-41A3-9638-7E41754BAA28}"/>
              </a:ext>
            </a:extLst>
          </p:cNvPr>
          <p:cNvCxnSpPr>
            <a:cxnSpLocks/>
          </p:cNvCxnSpPr>
          <p:nvPr/>
        </p:nvCxnSpPr>
        <p:spPr>
          <a:xfrm>
            <a:off x="8338754" y="5332939"/>
            <a:ext cx="274941" cy="0"/>
          </a:xfrm>
          <a:prstGeom prst="line">
            <a:avLst/>
          </a:prstGeom>
          <a:ln w="3810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CF621D8-FD1F-4DD3-8EF7-CAAFBF2411EE}"/>
              </a:ext>
            </a:extLst>
          </p:cNvPr>
          <p:cNvCxnSpPr>
            <a:cxnSpLocks/>
          </p:cNvCxnSpPr>
          <p:nvPr/>
        </p:nvCxnSpPr>
        <p:spPr>
          <a:xfrm flipV="1">
            <a:off x="8355901" y="5025465"/>
            <a:ext cx="0" cy="307474"/>
          </a:xfrm>
          <a:prstGeom prst="line">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3F68110-0A53-44C4-BB98-393671572899}"/>
              </a:ext>
            </a:extLst>
          </p:cNvPr>
          <p:cNvGrpSpPr/>
          <p:nvPr/>
        </p:nvGrpSpPr>
        <p:grpSpPr>
          <a:xfrm>
            <a:off x="9618916" y="5841454"/>
            <a:ext cx="2215020" cy="769441"/>
            <a:chOff x="1144212" y="5015493"/>
            <a:chExt cx="1636424" cy="745478"/>
          </a:xfrm>
        </p:grpSpPr>
        <p:cxnSp>
          <p:nvCxnSpPr>
            <p:cNvPr id="39" name="Straight Connector 38">
              <a:extLst>
                <a:ext uri="{FF2B5EF4-FFF2-40B4-BE49-F238E27FC236}">
                  <a16:creationId xmlns:a16="http://schemas.microsoft.com/office/drawing/2014/main" id="{3ED52ACD-61DB-456D-871F-1A98F1E3BCD8}"/>
                </a:ext>
              </a:extLst>
            </p:cNvPr>
            <p:cNvCxnSpPr/>
            <p:nvPr/>
          </p:nvCxnSpPr>
          <p:spPr>
            <a:xfrm>
              <a:off x="1144212" y="5229911"/>
              <a:ext cx="365760" cy="0"/>
            </a:xfrm>
            <a:prstGeom prst="line">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B4222E3-98F3-4FC5-948C-7F466B7B0028}"/>
                </a:ext>
              </a:extLst>
            </p:cNvPr>
            <p:cNvSpPr txBox="1"/>
            <p:nvPr/>
          </p:nvSpPr>
          <p:spPr>
            <a:xfrm>
              <a:off x="1503425" y="5015493"/>
              <a:ext cx="1277211" cy="74547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Partition Pin</a:t>
              </a:r>
            </a:p>
          </p:txBody>
        </p:sp>
      </p:grpSp>
      <p:grpSp>
        <p:nvGrpSpPr>
          <p:cNvPr id="41" name="Group 40">
            <a:extLst>
              <a:ext uri="{FF2B5EF4-FFF2-40B4-BE49-F238E27FC236}">
                <a16:creationId xmlns:a16="http://schemas.microsoft.com/office/drawing/2014/main" id="{540EB99F-E304-4558-92AB-DBFFBE7957FB}"/>
              </a:ext>
            </a:extLst>
          </p:cNvPr>
          <p:cNvGrpSpPr/>
          <p:nvPr/>
        </p:nvGrpSpPr>
        <p:grpSpPr>
          <a:xfrm>
            <a:off x="7138031" y="5846630"/>
            <a:ext cx="2480885" cy="430887"/>
            <a:chOff x="3734366" y="5088311"/>
            <a:chExt cx="2852949" cy="417468"/>
          </a:xfrm>
        </p:grpSpPr>
        <p:cxnSp>
          <p:nvCxnSpPr>
            <p:cNvPr id="42" name="Straight Connector 41">
              <a:extLst>
                <a:ext uri="{FF2B5EF4-FFF2-40B4-BE49-F238E27FC236}">
                  <a16:creationId xmlns:a16="http://schemas.microsoft.com/office/drawing/2014/main" id="{FDEE79DE-9FD8-4AFF-BC56-8227E9A814D7}"/>
                </a:ext>
              </a:extLst>
            </p:cNvPr>
            <p:cNvCxnSpPr/>
            <p:nvPr/>
          </p:nvCxnSpPr>
          <p:spPr>
            <a:xfrm>
              <a:off x="3734366" y="5267517"/>
              <a:ext cx="365760" cy="0"/>
            </a:xfrm>
            <a:prstGeom prst="line">
              <a:avLst/>
            </a:prstGeom>
            <a:ln w="38100">
              <a:solidFill>
                <a:srgbClr val="FF0000"/>
              </a:solidFill>
              <a:prstDash val="sysDash"/>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10C2051C-7474-44B9-BC3B-5A5E98392BFF}"/>
                </a:ext>
              </a:extLst>
            </p:cNvPr>
            <p:cNvSpPr txBox="1"/>
            <p:nvPr/>
          </p:nvSpPr>
          <p:spPr>
            <a:xfrm>
              <a:off x="4040103" y="5088311"/>
              <a:ext cx="2547212" cy="417468"/>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Reserved Wires</a:t>
              </a:r>
            </a:p>
          </p:txBody>
        </p:sp>
      </p:grpSp>
      <p:sp>
        <p:nvSpPr>
          <p:cNvPr id="44" name="Rectangle 43">
            <a:extLst>
              <a:ext uri="{FF2B5EF4-FFF2-40B4-BE49-F238E27FC236}">
                <a16:creationId xmlns:a16="http://schemas.microsoft.com/office/drawing/2014/main" id="{450B9CE0-E472-49C2-B176-6C5E203BC3A0}"/>
              </a:ext>
            </a:extLst>
          </p:cNvPr>
          <p:cNvSpPr/>
          <p:nvPr/>
        </p:nvSpPr>
        <p:spPr>
          <a:xfrm>
            <a:off x="7622294" y="2435063"/>
            <a:ext cx="1192669" cy="68580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rtlCol="0" anchor="ctr"/>
          <a:lstStyle/>
          <a:p>
            <a:pPr algn="ctr"/>
            <a:r>
              <a:rPr lang="en-US" sz="2300" dirty="0">
                <a:solidFill>
                  <a:schemeClr val="tx1"/>
                </a:solidFill>
                <a:latin typeface="Arial" panose="020B0604020202020204" pitchFamily="34" charset="0"/>
                <a:cs typeface="Arial" panose="020B0604020202020204" pitchFamily="34" charset="0"/>
              </a:rPr>
              <a:t>Static Circuitry</a:t>
            </a:r>
          </a:p>
        </p:txBody>
      </p:sp>
      <p:sp>
        <p:nvSpPr>
          <p:cNvPr id="46" name="Content Placeholder 2">
            <a:extLst>
              <a:ext uri="{FF2B5EF4-FFF2-40B4-BE49-F238E27FC236}">
                <a16:creationId xmlns:a16="http://schemas.microsoft.com/office/drawing/2014/main" id="{5873DC4A-1092-427B-9F8C-71D74EBAB121}"/>
              </a:ext>
            </a:extLst>
          </p:cNvPr>
          <p:cNvSpPr txBox="1">
            <a:spLocks/>
          </p:cNvSpPr>
          <p:nvPr/>
        </p:nvSpPr>
        <p:spPr>
          <a:xfrm>
            <a:off x="609601" y="3129468"/>
            <a:ext cx="6651136" cy="1788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700" dirty="0"/>
              <a:t>Export static resources</a:t>
            </a:r>
          </a:p>
          <a:p>
            <a:pPr lvl="1"/>
            <a:r>
              <a:rPr lang="en-US" sz="2500" i="1" dirty="0"/>
              <a:t>Reserved Wires &amp; Site Route-throughs</a:t>
            </a:r>
          </a:p>
          <a:p>
            <a:pPr lvl="1"/>
            <a:r>
              <a:rPr lang="en-US" sz="2500" i="1" dirty="0"/>
              <a:t>Partition Pins</a:t>
            </a:r>
            <a:r>
              <a:rPr lang="en-US" sz="2500" dirty="0"/>
              <a:t>, </a:t>
            </a:r>
            <a:r>
              <a:rPr lang="en-US" sz="2500" i="1" dirty="0"/>
              <a:t>Partition Pin Routes</a:t>
            </a:r>
            <a:endParaRPr lang="en-US" sz="2500" dirty="0"/>
          </a:p>
          <a:p>
            <a:pPr lvl="1"/>
            <a:endParaRPr lang="en-US" sz="2000" dirty="0"/>
          </a:p>
          <a:p>
            <a:endParaRPr lang="en-US" sz="2200" dirty="0"/>
          </a:p>
        </p:txBody>
      </p:sp>
      <p:sp>
        <p:nvSpPr>
          <p:cNvPr id="48" name="Rectangle 47">
            <a:extLst>
              <a:ext uri="{FF2B5EF4-FFF2-40B4-BE49-F238E27FC236}">
                <a16:creationId xmlns:a16="http://schemas.microsoft.com/office/drawing/2014/main" id="{02B62DDB-F7C1-4802-82AE-3546B67B9B0A}"/>
              </a:ext>
            </a:extLst>
          </p:cNvPr>
          <p:cNvSpPr/>
          <p:nvPr/>
        </p:nvSpPr>
        <p:spPr>
          <a:xfrm>
            <a:off x="9140724" y="3306453"/>
            <a:ext cx="1188720" cy="68580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rtlCol="0" anchor="ctr"/>
          <a:lstStyle/>
          <a:p>
            <a:pPr algn="ctr"/>
            <a:r>
              <a:rPr lang="en-US" sz="2300" dirty="0">
                <a:solidFill>
                  <a:schemeClr val="tx1"/>
                </a:solidFill>
                <a:latin typeface="Arial" panose="020B0604020202020204" pitchFamily="34" charset="0"/>
                <a:cs typeface="Arial" panose="020B0604020202020204" pitchFamily="34" charset="0"/>
              </a:rPr>
              <a:t>Static Circuitry</a:t>
            </a:r>
          </a:p>
        </p:txBody>
      </p:sp>
      <p:sp>
        <p:nvSpPr>
          <p:cNvPr id="49" name="Rectangle 48">
            <a:extLst>
              <a:ext uri="{FF2B5EF4-FFF2-40B4-BE49-F238E27FC236}">
                <a16:creationId xmlns:a16="http://schemas.microsoft.com/office/drawing/2014/main" id="{5ED2ED4C-7550-44D8-9A7B-D9006B0E1ECF}"/>
              </a:ext>
            </a:extLst>
          </p:cNvPr>
          <p:cNvSpPr/>
          <p:nvPr/>
        </p:nvSpPr>
        <p:spPr>
          <a:xfrm>
            <a:off x="9361187" y="5003694"/>
            <a:ext cx="1188720" cy="685800"/>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rtlCol="0" anchor="ctr"/>
          <a:lstStyle/>
          <a:p>
            <a:pPr algn="ctr"/>
            <a:r>
              <a:rPr lang="en-US" sz="2300" dirty="0">
                <a:solidFill>
                  <a:schemeClr val="tx1"/>
                </a:solidFill>
                <a:latin typeface="Arial" panose="020B0604020202020204" pitchFamily="34" charset="0"/>
                <a:cs typeface="Arial" panose="020B0604020202020204" pitchFamily="34" charset="0"/>
              </a:rPr>
              <a:t>Static Circuitry</a:t>
            </a:r>
          </a:p>
        </p:txBody>
      </p:sp>
      <p:sp>
        <p:nvSpPr>
          <p:cNvPr id="25" name="TextBox 24">
            <a:extLst>
              <a:ext uri="{FF2B5EF4-FFF2-40B4-BE49-F238E27FC236}">
                <a16:creationId xmlns:a16="http://schemas.microsoft.com/office/drawing/2014/main" id="{4C8B4FDF-1734-4285-8477-B50CF7D6E98A}"/>
              </a:ext>
            </a:extLst>
          </p:cNvPr>
          <p:cNvSpPr txBox="1"/>
          <p:nvPr/>
        </p:nvSpPr>
        <p:spPr>
          <a:xfrm>
            <a:off x="9848775" y="1837397"/>
            <a:ext cx="2018250"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Static Region</a:t>
            </a:r>
          </a:p>
        </p:txBody>
      </p:sp>
    </p:spTree>
    <p:custDataLst>
      <p:tags r:id="rId1"/>
    </p:custDataLst>
    <p:extLst>
      <p:ext uri="{BB962C8B-B14F-4D97-AF65-F5344CB8AC3E}">
        <p14:creationId xmlns:p14="http://schemas.microsoft.com/office/powerpoint/2010/main" val="400978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54000"/>
            <a:ext cx="11420901" cy="787400"/>
          </a:xfrm>
        </p:spPr>
        <p:txBody>
          <a:bodyPr>
            <a:normAutofit/>
          </a:bodyPr>
          <a:lstStyle/>
          <a:p>
            <a:r>
              <a:rPr lang="en-US" dirty="0"/>
              <a:t>Static Design Phase: Partial Device Model</a:t>
            </a:r>
          </a:p>
        </p:txBody>
      </p:sp>
      <p:sp>
        <p:nvSpPr>
          <p:cNvPr id="3" name="Content Placeholder 2"/>
          <p:cNvSpPr>
            <a:spLocks noGrp="1"/>
          </p:cNvSpPr>
          <p:nvPr>
            <p:ph idx="1"/>
          </p:nvPr>
        </p:nvSpPr>
        <p:spPr>
          <a:xfrm>
            <a:off x="609599" y="5501850"/>
            <a:ext cx="11134299" cy="787400"/>
          </a:xfrm>
        </p:spPr>
        <p:txBody>
          <a:bodyPr>
            <a:noAutofit/>
          </a:bodyPr>
          <a:lstStyle/>
          <a:p>
            <a:r>
              <a:rPr lang="en-US" sz="2800" dirty="0"/>
              <a:t>Partial Device Generator: Represent </a:t>
            </a:r>
            <a:r>
              <a:rPr lang="en-US" sz="2800" i="1" dirty="0"/>
              <a:t>only </a:t>
            </a:r>
            <a:r>
              <a:rPr lang="en-US" sz="2800" dirty="0"/>
              <a:t>a PR region’s resources</a:t>
            </a:r>
          </a:p>
        </p:txBody>
      </p:sp>
      <p:sp>
        <p:nvSpPr>
          <p:cNvPr id="4" name="Slide Number Placeholder 3"/>
          <p:cNvSpPr>
            <a:spLocks noGrp="1"/>
          </p:cNvSpPr>
          <p:nvPr>
            <p:ph type="sldNum" sz="quarter" idx="12"/>
          </p:nvPr>
        </p:nvSpPr>
        <p:spPr/>
        <p:txBody>
          <a:bodyPr/>
          <a:lstStyle/>
          <a:p>
            <a:fld id="{E31375A4-56A4-47D6-9801-1991572033F7}" type="slidenum">
              <a:rPr lang="en-US" smtClean="0"/>
              <a:t>6</a:t>
            </a:fld>
            <a:endParaRPr lang="en-US" dirty="0"/>
          </a:p>
        </p:txBody>
      </p:sp>
      <p:sp>
        <p:nvSpPr>
          <p:cNvPr id="35" name="TextBox 34">
            <a:extLst>
              <a:ext uri="{FF2B5EF4-FFF2-40B4-BE49-F238E27FC236}">
                <a16:creationId xmlns:a16="http://schemas.microsoft.com/office/drawing/2014/main" id="{0B9E476A-FF9C-4814-92F2-6504FC042EC2}"/>
              </a:ext>
            </a:extLst>
          </p:cNvPr>
          <p:cNvSpPr txBox="1"/>
          <p:nvPr/>
        </p:nvSpPr>
        <p:spPr>
          <a:xfrm>
            <a:off x="1708150" y="4818189"/>
            <a:ext cx="8319155" cy="484061"/>
          </a:xfrm>
          <a:prstGeom prst="rect">
            <a:avLst/>
          </a:prstGeom>
          <a:noFill/>
        </p:spPr>
        <p:txBody>
          <a:bodyPr wrap="square" rtlCol="0">
            <a:spAutoFit/>
          </a:bodyPr>
          <a:lstStyle/>
          <a:p>
            <a:pPr algn="ctr"/>
            <a:r>
              <a:rPr lang="en-US" sz="2200" dirty="0">
                <a:cs typeface="Calibri" panose="020F0502020204030204" pitchFamily="34" charset="0"/>
              </a:rPr>
              <a:t>A Partial Device Model for a PR Region</a:t>
            </a:r>
          </a:p>
        </p:txBody>
      </p:sp>
      <p:grpSp>
        <p:nvGrpSpPr>
          <p:cNvPr id="7" name="Group 6">
            <a:extLst>
              <a:ext uri="{FF2B5EF4-FFF2-40B4-BE49-F238E27FC236}">
                <a16:creationId xmlns:a16="http://schemas.microsoft.com/office/drawing/2014/main" id="{65C9394B-07A6-4F03-ADC2-60779BBFE840}"/>
              </a:ext>
            </a:extLst>
          </p:cNvPr>
          <p:cNvGrpSpPr/>
          <p:nvPr/>
        </p:nvGrpSpPr>
        <p:grpSpPr>
          <a:xfrm>
            <a:off x="1925759" y="1241482"/>
            <a:ext cx="8340482" cy="3562068"/>
            <a:chOff x="1925759" y="1165282"/>
            <a:chExt cx="8340482" cy="356206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59" y="1165282"/>
              <a:ext cx="4015261" cy="3562068"/>
            </a:xfrm>
            <a:prstGeom prst="rect">
              <a:avLst/>
            </a:prstGeom>
          </p:spPr>
        </p:pic>
        <p:sp>
          <p:nvSpPr>
            <p:cNvPr id="89" name="Trapezoid 88"/>
            <p:cNvSpPr/>
            <p:nvPr/>
          </p:nvSpPr>
          <p:spPr>
            <a:xfrm rot="16200000">
              <a:off x="4060398" y="2386461"/>
              <a:ext cx="3477346" cy="1097280"/>
            </a:xfrm>
            <a:prstGeom prst="trapezoid">
              <a:avLst>
                <a:gd name="adj" fmla="val 105843"/>
              </a:avLst>
            </a:prstGeom>
            <a:solidFill>
              <a:srgbClr val="CE67FF">
                <a:alpha val="50000"/>
              </a:srgbClr>
            </a:solidFill>
            <a:ln>
              <a:solidFill>
                <a:srgbClr val="CE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AEB35A74-1115-4DA2-9089-D29B62D46086}"/>
                </a:ext>
              </a:extLst>
            </p:cNvPr>
            <p:cNvGrpSpPr/>
            <p:nvPr/>
          </p:nvGrpSpPr>
          <p:grpSpPr>
            <a:xfrm>
              <a:off x="6351845" y="1195991"/>
              <a:ext cx="3914396" cy="3509031"/>
              <a:chOff x="6351845" y="1195991"/>
              <a:chExt cx="3914396" cy="3509031"/>
            </a:xfrm>
          </p:grpSpPr>
          <p:sp>
            <p:nvSpPr>
              <p:cNvPr id="61" name="Rectangle 60"/>
              <p:cNvSpPr/>
              <p:nvPr/>
            </p:nvSpPr>
            <p:spPr>
              <a:xfrm>
                <a:off x="7936294" y="2348576"/>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INT_R</a:t>
                </a:r>
              </a:p>
            </p:txBody>
          </p:sp>
          <p:sp>
            <p:nvSpPr>
              <p:cNvPr id="62" name="Rectangle 61"/>
              <p:cNvSpPr/>
              <p:nvPr/>
            </p:nvSpPr>
            <p:spPr>
              <a:xfrm>
                <a:off x="8812210" y="2348576"/>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63" name="Rectangle 62"/>
              <p:cNvSpPr/>
              <p:nvPr/>
            </p:nvSpPr>
            <p:spPr>
              <a:xfrm>
                <a:off x="7057202" y="2348576"/>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INT_L</a:t>
                </a:r>
              </a:p>
            </p:txBody>
          </p:sp>
          <p:sp>
            <p:nvSpPr>
              <p:cNvPr id="64" name="Rectangle 63"/>
              <p:cNvSpPr/>
              <p:nvPr/>
            </p:nvSpPr>
            <p:spPr>
              <a:xfrm>
                <a:off x="6355199" y="2348576"/>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65" name="Rectangle 64"/>
              <p:cNvSpPr/>
              <p:nvPr/>
            </p:nvSpPr>
            <p:spPr>
              <a:xfrm>
                <a:off x="7934706" y="1774879"/>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INT_R</a:t>
                </a:r>
              </a:p>
            </p:txBody>
          </p:sp>
          <p:sp>
            <p:nvSpPr>
              <p:cNvPr id="66" name="Rectangle 65"/>
              <p:cNvSpPr/>
              <p:nvPr/>
            </p:nvSpPr>
            <p:spPr>
              <a:xfrm>
                <a:off x="8811565" y="1774879"/>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67" name="Rectangle 66"/>
              <p:cNvSpPr/>
              <p:nvPr/>
            </p:nvSpPr>
            <p:spPr>
              <a:xfrm>
                <a:off x="7057202" y="1774879"/>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INT_L</a:t>
                </a:r>
              </a:p>
            </p:txBody>
          </p:sp>
          <p:sp>
            <p:nvSpPr>
              <p:cNvPr id="68" name="Rectangle 67"/>
              <p:cNvSpPr/>
              <p:nvPr/>
            </p:nvSpPr>
            <p:spPr>
              <a:xfrm>
                <a:off x="6355199" y="1774879"/>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69" name="Rectangle 68"/>
              <p:cNvSpPr/>
              <p:nvPr/>
            </p:nvSpPr>
            <p:spPr>
              <a:xfrm>
                <a:off x="7934706" y="1195991"/>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INT_R</a:t>
                </a:r>
              </a:p>
            </p:txBody>
          </p:sp>
          <p:sp>
            <p:nvSpPr>
              <p:cNvPr id="70" name="Rectangle 69"/>
              <p:cNvSpPr/>
              <p:nvPr/>
            </p:nvSpPr>
            <p:spPr>
              <a:xfrm>
                <a:off x="8812210" y="1195991"/>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71" name="Rectangle 70"/>
              <p:cNvSpPr/>
              <p:nvPr/>
            </p:nvSpPr>
            <p:spPr>
              <a:xfrm>
                <a:off x="7057202" y="1195991"/>
                <a:ext cx="87750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INT_L</a:t>
                </a:r>
              </a:p>
            </p:txBody>
          </p:sp>
          <p:sp>
            <p:nvSpPr>
              <p:cNvPr id="72" name="Rectangle 71"/>
              <p:cNvSpPr/>
              <p:nvPr/>
            </p:nvSpPr>
            <p:spPr>
              <a:xfrm>
                <a:off x="6355199" y="1195991"/>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73" name="Rectangle 72"/>
              <p:cNvSpPr/>
              <p:nvPr/>
            </p:nvSpPr>
            <p:spPr>
              <a:xfrm>
                <a:off x="7934166" y="2926810"/>
                <a:ext cx="87782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INT_R</a:t>
                </a:r>
              </a:p>
            </p:txBody>
          </p:sp>
          <p:sp>
            <p:nvSpPr>
              <p:cNvPr id="75" name="Rectangle 74"/>
              <p:cNvSpPr/>
              <p:nvPr/>
            </p:nvSpPr>
            <p:spPr>
              <a:xfrm>
                <a:off x="7057061" y="2926810"/>
                <a:ext cx="877893"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INT_L</a:t>
                </a:r>
              </a:p>
            </p:txBody>
          </p:sp>
          <p:sp>
            <p:nvSpPr>
              <p:cNvPr id="76" name="Rectangle 75"/>
              <p:cNvSpPr/>
              <p:nvPr/>
            </p:nvSpPr>
            <p:spPr>
              <a:xfrm>
                <a:off x="6351845" y="2926810"/>
                <a:ext cx="704088"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81" name="Rectangle 80"/>
              <p:cNvSpPr/>
              <p:nvPr/>
            </p:nvSpPr>
            <p:spPr>
              <a:xfrm>
                <a:off x="7933363" y="3505699"/>
                <a:ext cx="877824"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INT_R</a:t>
                </a:r>
              </a:p>
            </p:txBody>
          </p:sp>
          <p:sp>
            <p:nvSpPr>
              <p:cNvPr id="82" name="Rectangle 81"/>
              <p:cNvSpPr/>
              <p:nvPr/>
            </p:nvSpPr>
            <p:spPr>
              <a:xfrm>
                <a:off x="8809243" y="3505699"/>
                <a:ext cx="704088"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83" name="Rectangle 82"/>
              <p:cNvSpPr/>
              <p:nvPr/>
            </p:nvSpPr>
            <p:spPr>
              <a:xfrm>
                <a:off x="7057835" y="3505699"/>
                <a:ext cx="877039" cy="577594"/>
              </a:xfrm>
              <a:prstGeom prst="rect">
                <a:avLst/>
              </a:prstGeom>
              <a:solidFill>
                <a:schemeClr val="accent1">
                  <a:alpha val="50000"/>
                </a:schemeClr>
              </a:solidFill>
              <a:ln>
                <a:solidFill>
                  <a:srgbClr val="41719C"/>
                </a:solidFill>
              </a:ln>
            </p:spPr>
            <p:style>
              <a:lnRef idx="0">
                <a:scrgbClr r="0" g="0" b="0"/>
              </a:lnRef>
              <a:fillRef idx="0">
                <a:scrgbClr r="0" g="0" b="0"/>
              </a:fillRef>
              <a:effectRef idx="0">
                <a:scrgbClr r="0" g="0" b="0"/>
              </a:effectRef>
              <a:fontRef idx="minor">
                <a:schemeClr val="lt1"/>
              </a:fontRef>
            </p:style>
            <p:txBody>
              <a:bodyPr lIns="45720" rIns="45720" rtlCol="0" anchor="ctr"/>
              <a:lstStyle/>
              <a:p>
                <a:pPr algn="ctr"/>
                <a:r>
                  <a:rPr lang="en-US" sz="2100" dirty="0">
                    <a:solidFill>
                      <a:schemeClr val="tx1"/>
                    </a:solidFill>
                  </a:rPr>
                  <a:t>INT_L</a:t>
                </a:r>
              </a:p>
            </p:txBody>
          </p:sp>
          <p:sp>
            <p:nvSpPr>
              <p:cNvPr id="84" name="Rectangle 83"/>
              <p:cNvSpPr/>
              <p:nvPr/>
            </p:nvSpPr>
            <p:spPr>
              <a:xfrm>
                <a:off x="6354295" y="3505699"/>
                <a:ext cx="704088"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sp>
            <p:nvSpPr>
              <p:cNvPr id="87" name="Rectangle 86"/>
              <p:cNvSpPr/>
              <p:nvPr/>
            </p:nvSpPr>
            <p:spPr>
              <a:xfrm>
                <a:off x="6355199" y="1195991"/>
                <a:ext cx="3896065" cy="3471388"/>
              </a:xfrm>
              <a:prstGeom prst="rect">
                <a:avLst/>
              </a:prstGeom>
              <a:noFill/>
              <a:ln w="28575">
                <a:solidFill>
                  <a:srgbClr val="CE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TextBox 30"/>
              <p:cNvSpPr txBox="1"/>
              <p:nvPr/>
            </p:nvSpPr>
            <p:spPr>
              <a:xfrm>
                <a:off x="9526171" y="1212686"/>
                <a:ext cx="740070" cy="2584577"/>
              </a:xfrm>
              <a:prstGeom prst="rect">
                <a:avLst/>
              </a:prstGeom>
              <a:noFill/>
            </p:spPr>
            <p:txBody>
              <a:bodyPr vert="horz" wrap="none" lIns="0" tIns="0" rIns="0" bIns="0" rtlCol="0" anchor="ctr" anchorCtr="1">
                <a:noAutofit/>
              </a:bodyPr>
              <a:lstStyle/>
              <a:p>
                <a:pPr algn="ctr"/>
                <a:r>
                  <a:rPr lang="en-US" sz="4000" dirty="0"/>
                  <a:t>…</a:t>
                </a:r>
              </a:p>
            </p:txBody>
          </p:sp>
          <p:sp>
            <p:nvSpPr>
              <p:cNvPr id="32" name="TextBox 31"/>
              <p:cNvSpPr txBox="1"/>
              <p:nvPr/>
            </p:nvSpPr>
            <p:spPr>
              <a:xfrm>
                <a:off x="6363826" y="4118999"/>
                <a:ext cx="3440574" cy="586023"/>
              </a:xfrm>
              <a:prstGeom prst="rect">
                <a:avLst/>
              </a:prstGeom>
              <a:noFill/>
            </p:spPr>
            <p:txBody>
              <a:bodyPr vert="wordArtVert" wrap="none" lIns="0" tIns="0" rIns="0" bIns="0" rtlCol="0" anchor="ctr" anchorCtr="1">
                <a:noAutofit/>
              </a:bodyPr>
              <a:lstStyle/>
              <a:p>
                <a:pPr algn="ctr"/>
                <a:r>
                  <a:rPr lang="en-US" sz="4000" dirty="0"/>
                  <a:t>…</a:t>
                </a:r>
              </a:p>
            </p:txBody>
          </p:sp>
          <p:sp>
            <p:nvSpPr>
              <p:cNvPr id="33" name="Rectangle 32">
                <a:extLst>
                  <a:ext uri="{FF2B5EF4-FFF2-40B4-BE49-F238E27FC236}">
                    <a16:creationId xmlns:a16="http://schemas.microsoft.com/office/drawing/2014/main" id="{C0A53FA1-BE5B-417B-B72D-05F62EA924F6}"/>
                  </a:ext>
                </a:extLst>
              </p:cNvPr>
              <p:cNvSpPr/>
              <p:nvPr/>
            </p:nvSpPr>
            <p:spPr>
              <a:xfrm>
                <a:off x="8812072" y="2927136"/>
                <a:ext cx="702003" cy="577594"/>
              </a:xfrm>
              <a:prstGeom prst="rect">
                <a:avLst/>
              </a:prstGeom>
              <a:solidFill>
                <a:schemeClr val="accent2">
                  <a:alpha val="50000"/>
                </a:schemeClr>
              </a:solidFill>
              <a:ln>
                <a:solidFill>
                  <a:srgbClr val="AE5A2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100" dirty="0">
                    <a:solidFill>
                      <a:schemeClr val="tx1"/>
                    </a:solidFill>
                  </a:rPr>
                  <a:t>CLB</a:t>
                </a:r>
              </a:p>
            </p:txBody>
          </p:sp>
        </p:grpSp>
      </p:grpSp>
    </p:spTree>
    <p:extLst>
      <p:ext uri="{BB962C8B-B14F-4D97-AF65-F5344CB8AC3E}">
        <p14:creationId xmlns:p14="http://schemas.microsoft.com/office/powerpoint/2010/main" val="264405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Static Design Phase: Bitstream Database Generation</a:t>
            </a:r>
          </a:p>
        </p:txBody>
      </p:sp>
      <p:sp>
        <p:nvSpPr>
          <p:cNvPr id="3" name="Content Placeholder 2"/>
          <p:cNvSpPr>
            <a:spLocks noGrp="1"/>
          </p:cNvSpPr>
          <p:nvPr>
            <p:ph idx="1"/>
          </p:nvPr>
        </p:nvSpPr>
        <p:spPr>
          <a:xfrm>
            <a:off x="609600" y="1409700"/>
            <a:ext cx="10972800" cy="1936986"/>
          </a:xfrm>
        </p:spPr>
        <p:txBody>
          <a:bodyPr>
            <a:normAutofit/>
          </a:bodyPr>
          <a:lstStyle/>
          <a:p>
            <a:r>
              <a:rPr lang="en-US" sz="2700" dirty="0"/>
              <a:t>Project X-Ray</a:t>
            </a:r>
            <a:r>
              <a:rPr lang="en-US" sz="2700" baseline="30000" dirty="0"/>
              <a:t>1</a:t>
            </a:r>
            <a:r>
              <a:rPr lang="en-US" sz="2700" dirty="0"/>
              <a:t>:</a:t>
            </a:r>
          </a:p>
          <a:p>
            <a:pPr lvl="1"/>
            <a:r>
              <a:rPr lang="en-US" sz="2600" dirty="0"/>
              <a:t>Documents Xilinx 7-Series bitstream</a:t>
            </a:r>
          </a:p>
          <a:p>
            <a:pPr lvl="1"/>
            <a:r>
              <a:rPr lang="en-US" sz="2600" dirty="0"/>
              <a:t>Generates databases mapping device features to bits</a:t>
            </a:r>
          </a:p>
        </p:txBody>
      </p:sp>
      <p:sp>
        <p:nvSpPr>
          <p:cNvPr id="4" name="Slide Number Placeholder 3"/>
          <p:cNvSpPr>
            <a:spLocks noGrp="1"/>
          </p:cNvSpPr>
          <p:nvPr>
            <p:ph type="sldNum" sz="quarter" idx="12"/>
          </p:nvPr>
        </p:nvSpPr>
        <p:spPr/>
        <p:txBody>
          <a:bodyPr/>
          <a:lstStyle/>
          <a:p>
            <a:fld id="{E31375A4-56A4-47D6-9801-1991572033F7}" type="slidenum">
              <a:rPr lang="en-US" smtClean="0"/>
              <a:t>7</a:t>
            </a:fld>
            <a:endParaRPr lang="en-US" dirty="0"/>
          </a:p>
        </p:txBody>
      </p:sp>
      <p:pic>
        <p:nvPicPr>
          <p:cNvPr id="6" name="Picture 5">
            <a:extLst>
              <a:ext uri="{FF2B5EF4-FFF2-40B4-BE49-F238E27FC236}">
                <a16:creationId xmlns:a16="http://schemas.microsoft.com/office/drawing/2014/main" id="{1096C0A9-C302-4E26-A01C-36F62CD79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5374" y="3036355"/>
            <a:ext cx="3165107" cy="2325205"/>
          </a:xfrm>
          <a:prstGeom prst="rect">
            <a:avLst/>
          </a:prstGeom>
        </p:spPr>
      </p:pic>
      <p:sp>
        <p:nvSpPr>
          <p:cNvPr id="7" name="TextBox 6">
            <a:extLst>
              <a:ext uri="{FF2B5EF4-FFF2-40B4-BE49-F238E27FC236}">
                <a16:creationId xmlns:a16="http://schemas.microsoft.com/office/drawing/2014/main" id="{7036FB8A-5AF7-4E3B-833B-4844F765A23F}"/>
              </a:ext>
            </a:extLst>
          </p:cNvPr>
          <p:cNvSpPr txBox="1"/>
          <p:nvPr/>
        </p:nvSpPr>
        <p:spPr>
          <a:xfrm>
            <a:off x="8453002" y="5341640"/>
            <a:ext cx="2994338" cy="430887"/>
          </a:xfrm>
          <a:prstGeom prst="rect">
            <a:avLst/>
          </a:prstGeom>
          <a:noFill/>
        </p:spPr>
        <p:txBody>
          <a:bodyPr wrap="square" rtlCol="0">
            <a:spAutoFit/>
          </a:bodyPr>
          <a:lstStyle/>
          <a:p>
            <a:pPr algn="ctr"/>
            <a:r>
              <a:rPr lang="en-US" sz="2200" dirty="0">
                <a:cs typeface="Calibri" panose="020F0502020204030204" pitchFamily="34" charset="0"/>
              </a:rPr>
              <a:t>The PYNQ-Z1 Board</a:t>
            </a:r>
          </a:p>
        </p:txBody>
      </p:sp>
      <p:sp>
        <p:nvSpPr>
          <p:cNvPr id="8" name="Content Placeholder 2">
            <a:extLst>
              <a:ext uri="{FF2B5EF4-FFF2-40B4-BE49-F238E27FC236}">
                <a16:creationId xmlns:a16="http://schemas.microsoft.com/office/drawing/2014/main" id="{7FA337F4-F0D3-4EC7-BFB8-BB1EBEF0C8CC}"/>
              </a:ext>
            </a:extLst>
          </p:cNvPr>
          <p:cNvSpPr txBox="1">
            <a:spLocks/>
          </p:cNvSpPr>
          <p:nvPr/>
        </p:nvSpPr>
        <p:spPr>
          <a:xfrm>
            <a:off x="609600" y="3605213"/>
            <a:ext cx="7608498" cy="1561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800" dirty="0"/>
              <a:t>Extended to support Zynq devices</a:t>
            </a:r>
          </a:p>
          <a:p>
            <a:pPr lvl="1"/>
            <a:r>
              <a:rPr lang="en-US" sz="2600" dirty="0"/>
              <a:t>Targeted PYNQ-Z1 board</a:t>
            </a:r>
          </a:p>
        </p:txBody>
      </p:sp>
      <p:sp>
        <p:nvSpPr>
          <p:cNvPr id="9" name="TextBox 8">
            <a:extLst>
              <a:ext uri="{FF2B5EF4-FFF2-40B4-BE49-F238E27FC236}">
                <a16:creationId xmlns:a16="http://schemas.microsoft.com/office/drawing/2014/main" id="{0CEB92A7-E534-4A7B-9C4E-D6AF3DB97767}"/>
              </a:ext>
            </a:extLst>
          </p:cNvPr>
          <p:cNvSpPr txBox="1"/>
          <p:nvPr/>
        </p:nvSpPr>
        <p:spPr>
          <a:xfrm>
            <a:off x="514924" y="5856488"/>
            <a:ext cx="9697157" cy="430887"/>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[1] Project X-Ray. [Online]. Available: https://github.com/SymbiFlow/prjxray/</a:t>
            </a:r>
          </a:p>
        </p:txBody>
      </p:sp>
    </p:spTree>
    <p:extLst>
      <p:ext uri="{BB962C8B-B14F-4D97-AF65-F5344CB8AC3E}">
        <p14:creationId xmlns:p14="http://schemas.microsoft.com/office/powerpoint/2010/main" val="25773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Design Phase</a:t>
            </a:r>
          </a:p>
        </p:txBody>
      </p:sp>
      <p:sp>
        <p:nvSpPr>
          <p:cNvPr id="4" name="Slide Number Placeholder 3"/>
          <p:cNvSpPr>
            <a:spLocks noGrp="1"/>
          </p:cNvSpPr>
          <p:nvPr>
            <p:ph type="sldNum" sz="quarter" idx="12"/>
          </p:nvPr>
        </p:nvSpPr>
        <p:spPr/>
        <p:txBody>
          <a:bodyPr/>
          <a:lstStyle/>
          <a:p>
            <a:fld id="{E31375A4-56A4-47D6-9801-1991572033F7}" type="slidenum">
              <a:rPr lang="en-US" smtClean="0"/>
              <a:t>8</a:t>
            </a:fld>
            <a:endParaRPr lang="en-US" dirty="0"/>
          </a:p>
        </p:txBody>
      </p:sp>
      <p:grpSp>
        <p:nvGrpSpPr>
          <p:cNvPr id="17" name="Group 16">
            <a:extLst>
              <a:ext uri="{FF2B5EF4-FFF2-40B4-BE49-F238E27FC236}">
                <a16:creationId xmlns:a16="http://schemas.microsoft.com/office/drawing/2014/main" id="{57CA244D-2CB4-4DAA-BFE0-FC04838D43F2}"/>
              </a:ext>
            </a:extLst>
          </p:cNvPr>
          <p:cNvGrpSpPr/>
          <p:nvPr/>
        </p:nvGrpSpPr>
        <p:grpSpPr>
          <a:xfrm>
            <a:off x="3643164" y="1224119"/>
            <a:ext cx="4905673" cy="4813729"/>
            <a:chOff x="4182631" y="1224119"/>
            <a:chExt cx="4905673" cy="4813729"/>
          </a:xfrm>
        </p:grpSpPr>
        <p:sp>
          <p:nvSpPr>
            <p:cNvPr id="6" name="Flowchart: Document 230">
              <a:extLst>
                <a:ext uri="{FF2B5EF4-FFF2-40B4-BE49-F238E27FC236}">
                  <a16:creationId xmlns:a16="http://schemas.microsoft.com/office/drawing/2014/main" id="{943E043C-B3C6-AB4A-928C-779417B73EA3}"/>
                </a:ext>
              </a:extLst>
            </p:cNvPr>
            <p:cNvSpPr/>
            <p:nvPr/>
          </p:nvSpPr>
          <p:spPr bwMode="auto">
            <a:xfrm>
              <a:off x="7414058" y="3051712"/>
              <a:ext cx="1542211" cy="863877"/>
            </a:xfrm>
            <a:prstGeom prst="flowChart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Static Resources</a:t>
              </a:r>
            </a:p>
          </p:txBody>
        </p:sp>
        <p:sp>
          <p:nvSpPr>
            <p:cNvPr id="9" name="Flowchart: Document 230">
              <a:extLst>
                <a:ext uri="{FF2B5EF4-FFF2-40B4-BE49-F238E27FC236}">
                  <a16:creationId xmlns:a16="http://schemas.microsoft.com/office/drawing/2014/main" id="{67810989-5865-3447-BC19-7C05C9A37AC8}"/>
                </a:ext>
              </a:extLst>
            </p:cNvPr>
            <p:cNvSpPr/>
            <p:nvPr/>
          </p:nvSpPr>
          <p:spPr bwMode="auto">
            <a:xfrm>
              <a:off x="7538949" y="4091888"/>
              <a:ext cx="1280153" cy="815012"/>
            </a:xfrm>
            <a:prstGeom prst="flowChart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Partial Device</a:t>
              </a:r>
            </a:p>
          </p:txBody>
        </p:sp>
        <p:cxnSp>
          <p:nvCxnSpPr>
            <p:cNvPr id="11" name="Straight Arrow Connector 10">
              <a:extLst>
                <a:ext uri="{FF2B5EF4-FFF2-40B4-BE49-F238E27FC236}">
                  <a16:creationId xmlns:a16="http://schemas.microsoft.com/office/drawing/2014/main" id="{0837496C-95C1-3A44-A21C-049A872DE9D7}"/>
                </a:ext>
              </a:extLst>
            </p:cNvPr>
            <p:cNvCxnSpPr>
              <a:cxnSpLocks/>
            </p:cNvCxnSpPr>
            <p:nvPr/>
          </p:nvCxnSpPr>
          <p:spPr bwMode="auto">
            <a:xfrm>
              <a:off x="6136654" y="4325579"/>
              <a:ext cx="1389888"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12" name="Straight Arrow Connector 11">
              <a:extLst>
                <a:ext uri="{FF2B5EF4-FFF2-40B4-BE49-F238E27FC236}">
                  <a16:creationId xmlns:a16="http://schemas.microsoft.com/office/drawing/2014/main" id="{0837496C-95C1-3A44-A21C-049A872DE9D7}"/>
                </a:ext>
              </a:extLst>
            </p:cNvPr>
            <p:cNvCxnSpPr>
              <a:cxnSpLocks/>
            </p:cNvCxnSpPr>
            <p:nvPr/>
          </p:nvCxnSpPr>
          <p:spPr bwMode="auto">
            <a:xfrm>
              <a:off x="6136655" y="3336924"/>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sp>
          <p:nvSpPr>
            <p:cNvPr id="13" name="Rectangle 12">
              <a:extLst>
                <a:ext uri="{FF2B5EF4-FFF2-40B4-BE49-F238E27FC236}">
                  <a16:creationId xmlns:a16="http://schemas.microsoft.com/office/drawing/2014/main" id="{316BFC21-DDA3-EA43-B69C-3EF6CC20B3AA}"/>
                </a:ext>
              </a:extLst>
            </p:cNvPr>
            <p:cNvSpPr/>
            <p:nvPr/>
          </p:nvSpPr>
          <p:spPr bwMode="auto">
            <a:xfrm>
              <a:off x="4219624" y="2480093"/>
              <a:ext cx="1920240" cy="914400"/>
            </a:xfrm>
            <a:prstGeom prst="rect">
              <a:avLst/>
            </a:prstGeom>
            <a:no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Vivado</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Static Design Creation</a:t>
              </a:r>
            </a:p>
          </p:txBody>
        </p:sp>
        <p:sp>
          <p:nvSpPr>
            <p:cNvPr id="14" name="Rectangle 13">
              <a:extLst>
                <a:ext uri="{FF2B5EF4-FFF2-40B4-BE49-F238E27FC236}">
                  <a16:creationId xmlns:a16="http://schemas.microsoft.com/office/drawing/2014/main" id="{316BFC21-DDA3-EA43-B69C-3EF6CC20B3AA}"/>
                </a:ext>
              </a:extLst>
            </p:cNvPr>
            <p:cNvSpPr/>
            <p:nvPr/>
          </p:nvSpPr>
          <p:spPr bwMode="auto">
            <a:xfrm>
              <a:off x="4219624" y="3805029"/>
              <a:ext cx="1920240" cy="91440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p>
            <a:p>
              <a:pPr algn="ctr" fontAlgn="base">
                <a:spcBef>
                  <a:spcPct val="0"/>
                </a:spcBef>
                <a:spcAft>
                  <a:spcPct val="0"/>
                </a:spcAft>
              </a:pPr>
              <a:r>
                <a:rPr lang="en-US" sz="2200" dirty="0">
                  <a:solidFill>
                    <a:prstClr val="black"/>
                  </a:solidFill>
                  <a:latin typeface="Arial" charset="0"/>
                  <a:cs typeface="Calibri" panose="020F0502020204030204" pitchFamily="34" charset="0"/>
                </a:rPr>
                <a:t>Partial Device Generation</a:t>
              </a:r>
            </a:p>
          </p:txBody>
        </p:sp>
        <p:cxnSp>
          <p:nvCxnSpPr>
            <p:cNvPr id="15" name="Straight Arrow Connector 14">
              <a:extLst>
                <a:ext uri="{FF2B5EF4-FFF2-40B4-BE49-F238E27FC236}">
                  <a16:creationId xmlns:a16="http://schemas.microsoft.com/office/drawing/2014/main" id="{0837496C-95C1-3A44-A21C-049A872DE9D7}"/>
                </a:ext>
              </a:extLst>
            </p:cNvPr>
            <p:cNvCxnSpPr>
              <a:cxnSpLocks/>
            </p:cNvCxnSpPr>
            <p:nvPr/>
          </p:nvCxnSpPr>
          <p:spPr bwMode="auto">
            <a:xfrm>
              <a:off x="6140035" y="2523139"/>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sp>
          <p:nvSpPr>
            <p:cNvPr id="16" name="Rectangle 15">
              <a:extLst>
                <a:ext uri="{FF2B5EF4-FFF2-40B4-BE49-F238E27FC236}">
                  <a16:creationId xmlns:a16="http://schemas.microsoft.com/office/drawing/2014/main" id="{15213EA8-1F0D-4A3F-AFF5-50199238A902}"/>
                </a:ext>
              </a:extLst>
            </p:cNvPr>
            <p:cNvSpPr/>
            <p:nvPr/>
          </p:nvSpPr>
          <p:spPr bwMode="auto">
            <a:xfrm>
              <a:off x="4219624" y="5078150"/>
              <a:ext cx="1920240" cy="914400"/>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p>
            <a:p>
              <a:pPr algn="ctr" fontAlgn="base">
                <a:spcBef>
                  <a:spcPct val="0"/>
                </a:spcBef>
                <a:spcAft>
                  <a:spcPct val="0"/>
                </a:spcAft>
              </a:pPr>
              <a:r>
                <a:rPr lang="en-US" sz="2200" dirty="0">
                  <a:solidFill>
                    <a:prstClr val="black"/>
                  </a:solidFill>
                  <a:latin typeface="Arial" charset="0"/>
                  <a:cs typeface="Calibri" panose="020F0502020204030204" pitchFamily="34" charset="0"/>
                </a:rPr>
                <a:t>Database Generation</a:t>
              </a:r>
            </a:p>
          </p:txBody>
        </p:sp>
        <p:sp>
          <p:nvSpPr>
            <p:cNvPr id="18" name="Flowchart: Multidocument 207">
              <a:extLst>
                <a:ext uri="{FF2B5EF4-FFF2-40B4-BE49-F238E27FC236}">
                  <a16:creationId xmlns:a16="http://schemas.microsoft.com/office/drawing/2014/main" id="{264A70FE-DAC0-4961-B229-27DD7B3A7670}"/>
                </a:ext>
              </a:extLst>
            </p:cNvPr>
            <p:cNvSpPr/>
            <p:nvPr/>
          </p:nvSpPr>
          <p:spPr bwMode="auto">
            <a:xfrm>
              <a:off x="7416814" y="5032853"/>
              <a:ext cx="1595591" cy="1004995"/>
            </a:xfrm>
            <a:prstGeom prst="flowChartMulti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Bitstream Database</a:t>
              </a:r>
            </a:p>
          </p:txBody>
        </p:sp>
        <p:cxnSp>
          <p:nvCxnSpPr>
            <p:cNvPr id="20" name="Straight Arrow Connector 19">
              <a:extLst>
                <a:ext uri="{FF2B5EF4-FFF2-40B4-BE49-F238E27FC236}">
                  <a16:creationId xmlns:a16="http://schemas.microsoft.com/office/drawing/2014/main" id="{8ADA361F-2847-45C8-852E-3093517E967F}"/>
                </a:ext>
              </a:extLst>
            </p:cNvPr>
            <p:cNvCxnSpPr>
              <a:cxnSpLocks/>
            </p:cNvCxnSpPr>
            <p:nvPr/>
          </p:nvCxnSpPr>
          <p:spPr bwMode="auto">
            <a:xfrm>
              <a:off x="6136654" y="5535350"/>
              <a:ext cx="12801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26" name="Straight Arrow Connector 25">
              <a:extLst>
                <a:ext uri="{FF2B5EF4-FFF2-40B4-BE49-F238E27FC236}">
                  <a16:creationId xmlns:a16="http://schemas.microsoft.com/office/drawing/2014/main" id="{7443E05D-131A-4A62-8677-CC209A1DCB4F}"/>
                </a:ext>
              </a:extLst>
            </p:cNvPr>
            <p:cNvCxnSpPr>
              <a:cxnSpLocks/>
            </p:cNvCxnSpPr>
            <p:nvPr/>
          </p:nvCxnSpPr>
          <p:spPr bwMode="auto">
            <a:xfrm>
              <a:off x="5179744" y="2147178"/>
              <a:ext cx="0" cy="338328"/>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sp>
          <p:nvSpPr>
            <p:cNvPr id="28" name="Flowchart: Multidocument 207">
              <a:extLst>
                <a:ext uri="{FF2B5EF4-FFF2-40B4-BE49-F238E27FC236}">
                  <a16:creationId xmlns:a16="http://schemas.microsoft.com/office/drawing/2014/main" id="{F41CC564-539C-4CDE-A6B1-D7037C8A8C70}"/>
                </a:ext>
              </a:extLst>
            </p:cNvPr>
            <p:cNvSpPr/>
            <p:nvPr/>
          </p:nvSpPr>
          <p:spPr bwMode="auto">
            <a:xfrm>
              <a:off x="7421544" y="1973616"/>
              <a:ext cx="1666760" cy="1005000"/>
            </a:xfrm>
            <a:prstGeom prst="flowChartMulti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Initial Bitstream</a:t>
              </a:r>
            </a:p>
          </p:txBody>
        </p:sp>
        <p:sp>
          <p:nvSpPr>
            <p:cNvPr id="22" name="Flowchart: Multidocument 207">
              <a:extLst>
                <a:ext uri="{FF2B5EF4-FFF2-40B4-BE49-F238E27FC236}">
                  <a16:creationId xmlns:a16="http://schemas.microsoft.com/office/drawing/2014/main" id="{B8A055C9-5F59-4362-B9C9-7700BBE3BDF1}"/>
                </a:ext>
              </a:extLst>
            </p:cNvPr>
            <p:cNvSpPr/>
            <p:nvPr/>
          </p:nvSpPr>
          <p:spPr bwMode="auto">
            <a:xfrm>
              <a:off x="4182631" y="1224119"/>
              <a:ext cx="1994226" cy="1005000"/>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Static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cxnSp>
          <p:nvCxnSpPr>
            <p:cNvPr id="25" name="Straight Arrow Connector 24">
              <a:extLst>
                <a:ext uri="{FF2B5EF4-FFF2-40B4-BE49-F238E27FC236}">
                  <a16:creationId xmlns:a16="http://schemas.microsoft.com/office/drawing/2014/main" id="{4BCA0C43-917A-4EE3-A714-8308F86A5900}"/>
                </a:ext>
              </a:extLst>
            </p:cNvPr>
            <p:cNvCxnSpPr>
              <a:cxnSpLocks/>
            </p:cNvCxnSpPr>
            <p:nvPr/>
          </p:nvCxnSpPr>
          <p:spPr bwMode="auto">
            <a:xfrm>
              <a:off x="5179744" y="3392333"/>
              <a:ext cx="0" cy="402336"/>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27" name="Straight Arrow Connector 26">
              <a:extLst>
                <a:ext uri="{FF2B5EF4-FFF2-40B4-BE49-F238E27FC236}">
                  <a16:creationId xmlns:a16="http://schemas.microsoft.com/office/drawing/2014/main" id="{745AE34B-A417-44B9-B4BC-7D7D2F3F390E}"/>
                </a:ext>
              </a:extLst>
            </p:cNvPr>
            <p:cNvCxnSpPr>
              <a:cxnSpLocks/>
            </p:cNvCxnSpPr>
            <p:nvPr/>
          </p:nvCxnSpPr>
          <p:spPr bwMode="auto">
            <a:xfrm>
              <a:off x="5179744" y="4724045"/>
              <a:ext cx="0" cy="36576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60008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Maverick Flow Phase</a:t>
            </a:r>
          </a:p>
        </p:txBody>
      </p:sp>
      <p:sp>
        <p:nvSpPr>
          <p:cNvPr id="4" name="Slide Number Placeholder 3"/>
          <p:cNvSpPr>
            <a:spLocks noGrp="1"/>
          </p:cNvSpPr>
          <p:nvPr>
            <p:ph type="sldNum" sz="quarter" idx="12"/>
          </p:nvPr>
        </p:nvSpPr>
        <p:spPr>
          <a:xfrm>
            <a:off x="5762065" y="6490469"/>
            <a:ext cx="531146" cy="181813"/>
          </a:xfrm>
        </p:spPr>
        <p:txBody>
          <a:bodyPr/>
          <a:lstStyle/>
          <a:p>
            <a:fld id="{E31375A4-56A4-47D6-9801-1991572033F7}" type="slidenum">
              <a:rPr lang="en-US" smtClean="0"/>
              <a:t>9</a:t>
            </a:fld>
            <a:endParaRPr lang="en-US" dirty="0"/>
          </a:p>
        </p:txBody>
      </p:sp>
      <p:sp>
        <p:nvSpPr>
          <p:cNvPr id="7" name="Flowchart: Multidocument 207">
            <a:extLst>
              <a:ext uri="{FF2B5EF4-FFF2-40B4-BE49-F238E27FC236}">
                <a16:creationId xmlns:a16="http://schemas.microsoft.com/office/drawing/2014/main" id="{99FE43D7-3878-4E15-87B4-D7E8BBDCD3B9}"/>
              </a:ext>
            </a:extLst>
          </p:cNvPr>
          <p:cNvSpPr/>
          <p:nvPr/>
        </p:nvSpPr>
        <p:spPr bwMode="auto">
          <a:xfrm>
            <a:off x="5218246" y="1041400"/>
            <a:ext cx="1755508" cy="1005000"/>
          </a:xfrm>
          <a:prstGeom prst="flowChartMulti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lvl="0" algn="ctr" fontAlgn="base">
              <a:spcBef>
                <a:spcPct val="0"/>
              </a:spcBef>
              <a:spcAft>
                <a:spcPct val="0"/>
              </a:spcAft>
              <a:defRPr/>
            </a:pPr>
            <a:r>
              <a:rPr lang="en-US" sz="2200" kern="0" dirty="0">
                <a:solidFill>
                  <a:prstClr val="black"/>
                </a:solidFill>
                <a:cs typeface="Calibri" panose="020F0502020204030204" pitchFamily="34" charset="0"/>
              </a:rPr>
              <a:t>RM Design</a:t>
            </a:r>
          </a:p>
          <a:p>
            <a:pPr lvl="0" algn="ctr" fontAlgn="base">
              <a:spcBef>
                <a:spcPct val="0"/>
              </a:spcBef>
              <a:spcAft>
                <a:spcPct val="0"/>
              </a:spcAft>
              <a:defRPr/>
            </a:pPr>
            <a:r>
              <a:rPr lang="en-US" sz="2200" kern="0" dirty="0">
                <a:solidFill>
                  <a:prstClr val="black"/>
                </a:solidFill>
                <a:cs typeface="Calibri" panose="020F0502020204030204" pitchFamily="34" charset="0"/>
              </a:rPr>
              <a:t>(Verilog)</a:t>
            </a:r>
          </a:p>
        </p:txBody>
      </p:sp>
      <p:sp>
        <p:nvSpPr>
          <p:cNvPr id="8" name="Rectangle 7">
            <a:extLst>
              <a:ext uri="{FF2B5EF4-FFF2-40B4-BE49-F238E27FC236}">
                <a16:creationId xmlns:a16="http://schemas.microsoft.com/office/drawing/2014/main" id="{36DB75EF-7946-4F38-8BCC-519E0C89B77B}"/>
              </a:ext>
            </a:extLst>
          </p:cNvPr>
          <p:cNvSpPr/>
          <p:nvPr/>
        </p:nvSpPr>
        <p:spPr bwMode="auto">
          <a:xfrm>
            <a:off x="4221480" y="2263945"/>
            <a:ext cx="3749040" cy="702969"/>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Yosys:</a:t>
            </a:r>
            <a:r>
              <a:rPr lang="en-US" sz="2200" dirty="0">
                <a:solidFill>
                  <a:prstClr val="black"/>
                </a:solidFill>
                <a:latin typeface="Arial" charset="0"/>
                <a:cs typeface="Calibri" panose="020F0502020204030204" pitchFamily="34" charset="0"/>
              </a:rPr>
              <a:t> </a:t>
            </a:r>
          </a:p>
          <a:p>
            <a:pPr algn="ctr" fontAlgn="base">
              <a:spcBef>
                <a:spcPct val="0"/>
              </a:spcBef>
              <a:spcAft>
                <a:spcPct val="0"/>
              </a:spcAft>
            </a:pPr>
            <a:r>
              <a:rPr lang="en-US" sz="2200" dirty="0">
                <a:solidFill>
                  <a:prstClr val="black"/>
                </a:solidFill>
                <a:latin typeface="Arial" charset="0"/>
                <a:cs typeface="Calibri" panose="020F0502020204030204" pitchFamily="34" charset="0"/>
              </a:rPr>
              <a:t>Synthesis &amp; Tech-Mapping</a:t>
            </a:r>
          </a:p>
        </p:txBody>
      </p:sp>
      <p:sp>
        <p:nvSpPr>
          <p:cNvPr id="9" name="Flowchart: Document 230">
            <a:extLst>
              <a:ext uri="{FF2B5EF4-FFF2-40B4-BE49-F238E27FC236}">
                <a16:creationId xmlns:a16="http://schemas.microsoft.com/office/drawing/2014/main" id="{B6FF5BEB-B133-45D8-816C-074894AEC7D3}"/>
              </a:ext>
            </a:extLst>
          </p:cNvPr>
          <p:cNvSpPr/>
          <p:nvPr/>
        </p:nvSpPr>
        <p:spPr bwMode="auto">
          <a:xfrm>
            <a:off x="5604623" y="5594915"/>
            <a:ext cx="982754" cy="588247"/>
          </a:xfrm>
          <a:prstGeom prst="flowChartDocumen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.bit</a:t>
            </a:r>
          </a:p>
        </p:txBody>
      </p:sp>
      <p:sp>
        <p:nvSpPr>
          <p:cNvPr id="10" name="Rectangle 9">
            <a:extLst>
              <a:ext uri="{FF2B5EF4-FFF2-40B4-BE49-F238E27FC236}">
                <a16:creationId xmlns:a16="http://schemas.microsoft.com/office/drawing/2014/main" id="{3F6770F1-F09E-4E05-953C-B653BB7FE185}"/>
              </a:ext>
            </a:extLst>
          </p:cNvPr>
          <p:cNvSpPr/>
          <p:nvPr/>
        </p:nvSpPr>
        <p:spPr bwMode="auto">
          <a:xfrm>
            <a:off x="4220281" y="3274218"/>
            <a:ext cx="3751438" cy="1013356"/>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RapidSmith2:</a:t>
            </a:r>
          </a:p>
          <a:p>
            <a:pPr algn="ctr" fontAlgn="base">
              <a:spcBef>
                <a:spcPct val="0"/>
              </a:spcBef>
              <a:spcAft>
                <a:spcPct val="0"/>
              </a:spcAft>
            </a:pPr>
            <a:r>
              <a:rPr lang="en-US" sz="2200" dirty="0">
                <a:solidFill>
                  <a:prstClr val="black"/>
                </a:solidFill>
                <a:latin typeface="Arial" charset="0"/>
                <a:cs typeface="Calibri" panose="020F0502020204030204" pitchFamily="34" charset="0"/>
              </a:rPr>
              <a:t>Packing, Placement, Routing,</a:t>
            </a:r>
          </a:p>
          <a:p>
            <a:pPr algn="ctr" fontAlgn="base">
              <a:spcBef>
                <a:spcPct val="0"/>
              </a:spcBef>
              <a:spcAft>
                <a:spcPct val="0"/>
              </a:spcAft>
            </a:pPr>
            <a:r>
              <a:rPr lang="en-US" sz="2200" dirty="0">
                <a:solidFill>
                  <a:prstClr val="black"/>
                </a:solidFill>
                <a:latin typeface="Arial" charset="0"/>
                <a:cs typeface="Calibri" panose="020F0502020204030204" pitchFamily="34" charset="0"/>
              </a:rPr>
              <a:t>FASM Generation</a:t>
            </a:r>
          </a:p>
        </p:txBody>
      </p:sp>
      <p:sp>
        <p:nvSpPr>
          <p:cNvPr id="14" name="TextBox 13">
            <a:extLst>
              <a:ext uri="{FF2B5EF4-FFF2-40B4-BE49-F238E27FC236}">
                <a16:creationId xmlns:a16="http://schemas.microsoft.com/office/drawing/2014/main" id="{5FA98C94-2EAE-4E07-8733-CDA505AA9682}"/>
              </a:ext>
            </a:extLst>
          </p:cNvPr>
          <p:cNvSpPr txBox="1"/>
          <p:nvPr/>
        </p:nvSpPr>
        <p:spPr>
          <a:xfrm>
            <a:off x="95585" y="3152749"/>
            <a:ext cx="1457487" cy="1107996"/>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From Static Design</a:t>
            </a:r>
          </a:p>
        </p:txBody>
      </p:sp>
      <p:sp>
        <p:nvSpPr>
          <p:cNvPr id="15" name="Rectangle 14">
            <a:extLst>
              <a:ext uri="{FF2B5EF4-FFF2-40B4-BE49-F238E27FC236}">
                <a16:creationId xmlns:a16="http://schemas.microsoft.com/office/drawing/2014/main" id="{26F3D00C-D611-41FC-8BE1-A52B2458451C}"/>
              </a:ext>
            </a:extLst>
          </p:cNvPr>
          <p:cNvSpPr/>
          <p:nvPr/>
        </p:nvSpPr>
        <p:spPr bwMode="auto">
          <a:xfrm>
            <a:off x="4220281" y="4594878"/>
            <a:ext cx="3751438" cy="692729"/>
          </a:xfrm>
          <a:prstGeom prst="rect">
            <a:avLst/>
          </a:prstGeom>
          <a:solidFill>
            <a:schemeClr val="bg1"/>
          </a:solidFill>
          <a:ln w="9525" cap="flat" cmpd="sng" algn="ctr">
            <a:solidFill>
              <a:srgbClr val="2B3E85"/>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fontAlgn="base">
              <a:spcBef>
                <a:spcPct val="0"/>
              </a:spcBef>
              <a:spcAft>
                <a:spcPct val="0"/>
              </a:spcAft>
            </a:pPr>
            <a:r>
              <a:rPr lang="en-US" sz="2200" b="1" dirty="0">
                <a:solidFill>
                  <a:prstClr val="black"/>
                </a:solidFill>
                <a:latin typeface="Arial" charset="0"/>
                <a:cs typeface="Calibri" panose="020F0502020204030204" pitchFamily="34" charset="0"/>
              </a:rPr>
              <a:t>Project X-Ray</a:t>
            </a:r>
          </a:p>
          <a:p>
            <a:pPr algn="ctr" fontAlgn="base">
              <a:spcBef>
                <a:spcPct val="0"/>
              </a:spcBef>
              <a:spcAft>
                <a:spcPct val="0"/>
              </a:spcAft>
            </a:pPr>
            <a:r>
              <a:rPr lang="en-US" sz="2200" dirty="0">
                <a:solidFill>
                  <a:prstClr val="black"/>
                </a:solidFill>
                <a:latin typeface="Arial" charset="0"/>
                <a:cs typeface="Calibri" panose="020F0502020204030204" pitchFamily="34" charset="0"/>
              </a:rPr>
              <a:t>Bitstream Generation</a:t>
            </a:r>
          </a:p>
        </p:txBody>
      </p:sp>
      <p:cxnSp>
        <p:nvCxnSpPr>
          <p:cNvPr id="30" name="Straight Arrow Connector 29">
            <a:extLst>
              <a:ext uri="{FF2B5EF4-FFF2-40B4-BE49-F238E27FC236}">
                <a16:creationId xmlns:a16="http://schemas.microsoft.com/office/drawing/2014/main" id="{3CF9181F-C40C-4EAD-8ED1-2018148C8B5B}"/>
              </a:ext>
            </a:extLst>
          </p:cNvPr>
          <p:cNvCxnSpPr>
            <a:cxnSpLocks/>
          </p:cNvCxnSpPr>
          <p:nvPr/>
        </p:nvCxnSpPr>
        <p:spPr bwMode="auto">
          <a:xfrm>
            <a:off x="3474529" y="3444227"/>
            <a:ext cx="731520" cy="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7381FB59-EAC1-4998-B7DF-69A41AEEFFDF}"/>
              </a:ext>
            </a:extLst>
          </p:cNvPr>
          <p:cNvCxnSpPr>
            <a:cxnSpLocks/>
          </p:cNvCxnSpPr>
          <p:nvPr/>
        </p:nvCxnSpPr>
        <p:spPr bwMode="auto">
          <a:xfrm>
            <a:off x="1200578" y="3429000"/>
            <a:ext cx="978408"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sp>
        <p:nvSpPr>
          <p:cNvPr id="42" name="Flowchart: Document 230">
            <a:extLst>
              <a:ext uri="{FF2B5EF4-FFF2-40B4-BE49-F238E27FC236}">
                <a16:creationId xmlns:a16="http://schemas.microsoft.com/office/drawing/2014/main" id="{ECE8FAEA-7966-4008-B411-C97DF42055A0}"/>
              </a:ext>
            </a:extLst>
          </p:cNvPr>
          <p:cNvSpPr/>
          <p:nvPr/>
        </p:nvSpPr>
        <p:spPr bwMode="auto">
          <a:xfrm>
            <a:off x="2188766" y="2891735"/>
            <a:ext cx="1280153" cy="815012"/>
          </a:xfrm>
          <a:prstGeom prst="flowChart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Partial Device</a:t>
            </a:r>
          </a:p>
        </p:txBody>
      </p:sp>
      <p:sp>
        <p:nvSpPr>
          <p:cNvPr id="43" name="Flowchart: Multidocument 207">
            <a:extLst>
              <a:ext uri="{FF2B5EF4-FFF2-40B4-BE49-F238E27FC236}">
                <a16:creationId xmlns:a16="http://schemas.microsoft.com/office/drawing/2014/main" id="{0987B8F8-9B4A-4D28-80DC-3295777075B9}"/>
              </a:ext>
            </a:extLst>
          </p:cNvPr>
          <p:cNvSpPr/>
          <p:nvPr/>
        </p:nvSpPr>
        <p:spPr bwMode="auto">
          <a:xfrm>
            <a:off x="8656320" y="4914495"/>
            <a:ext cx="1595591" cy="950655"/>
          </a:xfrm>
          <a:prstGeom prst="flowChartMulti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Bitstream Database</a:t>
            </a:r>
          </a:p>
        </p:txBody>
      </p:sp>
      <p:sp>
        <p:nvSpPr>
          <p:cNvPr id="44" name="Flowchart: Multidocument 207">
            <a:extLst>
              <a:ext uri="{FF2B5EF4-FFF2-40B4-BE49-F238E27FC236}">
                <a16:creationId xmlns:a16="http://schemas.microsoft.com/office/drawing/2014/main" id="{1AE6BAFE-390A-46A8-982A-C2804C8B74C3}"/>
              </a:ext>
            </a:extLst>
          </p:cNvPr>
          <p:cNvSpPr/>
          <p:nvPr/>
        </p:nvSpPr>
        <p:spPr bwMode="auto">
          <a:xfrm>
            <a:off x="8656320" y="3899189"/>
            <a:ext cx="1666760" cy="950654"/>
          </a:xfrm>
          <a:prstGeom prst="flowChartMulti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0" tIns="0" rIns="0" bIns="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200" i="0" u="none" strike="noStrike" kern="0" cap="none" spc="0" normalizeH="0" baseline="0" noProof="0" dirty="0">
                <a:ln>
                  <a:noFill/>
                </a:ln>
                <a:solidFill>
                  <a:prstClr val="black"/>
                </a:solidFill>
                <a:effectLst/>
                <a:uLnTx/>
                <a:uFillTx/>
                <a:latin typeface="Arial" charset="0"/>
                <a:cs typeface="Arial" charset="0"/>
              </a:rPr>
              <a:t>Initial Bitstream</a:t>
            </a:r>
          </a:p>
        </p:txBody>
      </p:sp>
      <p:cxnSp>
        <p:nvCxnSpPr>
          <p:cNvPr id="52" name="Straight Arrow Connector 51">
            <a:extLst>
              <a:ext uri="{FF2B5EF4-FFF2-40B4-BE49-F238E27FC236}">
                <a16:creationId xmlns:a16="http://schemas.microsoft.com/office/drawing/2014/main" id="{E257455C-3CF9-470D-91BC-03F35D4D2B63}"/>
              </a:ext>
            </a:extLst>
          </p:cNvPr>
          <p:cNvCxnSpPr>
            <a:cxnSpLocks/>
          </p:cNvCxnSpPr>
          <p:nvPr/>
        </p:nvCxnSpPr>
        <p:spPr bwMode="auto">
          <a:xfrm>
            <a:off x="1329604" y="4046796"/>
            <a:ext cx="621792"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54" name="Straight Arrow Connector 53">
            <a:extLst>
              <a:ext uri="{FF2B5EF4-FFF2-40B4-BE49-F238E27FC236}">
                <a16:creationId xmlns:a16="http://schemas.microsoft.com/office/drawing/2014/main" id="{B2DE1965-2C25-46E5-9875-88C668F4708E}"/>
              </a:ext>
            </a:extLst>
          </p:cNvPr>
          <p:cNvCxnSpPr>
            <a:cxnSpLocks/>
          </p:cNvCxnSpPr>
          <p:nvPr/>
        </p:nvCxnSpPr>
        <p:spPr bwMode="auto">
          <a:xfrm>
            <a:off x="3521408" y="4180303"/>
            <a:ext cx="685800" cy="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sp>
        <p:nvSpPr>
          <p:cNvPr id="56" name="TextBox 55">
            <a:extLst>
              <a:ext uri="{FF2B5EF4-FFF2-40B4-BE49-F238E27FC236}">
                <a16:creationId xmlns:a16="http://schemas.microsoft.com/office/drawing/2014/main" id="{1BDE8A8D-6D60-468D-A046-B4C46CA60F1F}"/>
              </a:ext>
            </a:extLst>
          </p:cNvPr>
          <p:cNvSpPr txBox="1"/>
          <p:nvPr/>
        </p:nvSpPr>
        <p:spPr>
          <a:xfrm>
            <a:off x="10640513" y="4197339"/>
            <a:ext cx="1457487" cy="1107996"/>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From Static Design</a:t>
            </a:r>
          </a:p>
        </p:txBody>
      </p:sp>
      <p:cxnSp>
        <p:nvCxnSpPr>
          <p:cNvPr id="58" name="Straight Arrow Connector 57">
            <a:extLst>
              <a:ext uri="{FF2B5EF4-FFF2-40B4-BE49-F238E27FC236}">
                <a16:creationId xmlns:a16="http://schemas.microsoft.com/office/drawing/2014/main" id="{DB7150CC-6D0F-4C2A-8F2B-AA3E0B3C93E3}"/>
              </a:ext>
            </a:extLst>
          </p:cNvPr>
          <p:cNvCxnSpPr>
            <a:cxnSpLocks/>
          </p:cNvCxnSpPr>
          <p:nvPr/>
        </p:nvCxnSpPr>
        <p:spPr bwMode="auto">
          <a:xfrm flipH="1">
            <a:off x="10323080" y="4366994"/>
            <a:ext cx="603504"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59" name="Straight Arrow Connector 58">
            <a:extLst>
              <a:ext uri="{FF2B5EF4-FFF2-40B4-BE49-F238E27FC236}">
                <a16:creationId xmlns:a16="http://schemas.microsoft.com/office/drawing/2014/main" id="{31B109A1-7BD3-4B16-9E3F-A17BC7F0B15C}"/>
              </a:ext>
            </a:extLst>
          </p:cNvPr>
          <p:cNvCxnSpPr>
            <a:cxnSpLocks/>
          </p:cNvCxnSpPr>
          <p:nvPr/>
        </p:nvCxnSpPr>
        <p:spPr bwMode="auto">
          <a:xfrm flipH="1">
            <a:off x="7970520" y="4673557"/>
            <a:ext cx="685800" cy="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61" name="Straight Arrow Connector 60">
            <a:extLst>
              <a:ext uri="{FF2B5EF4-FFF2-40B4-BE49-F238E27FC236}">
                <a16:creationId xmlns:a16="http://schemas.microsoft.com/office/drawing/2014/main" id="{C941E132-3D3B-4FDD-A6C1-E75FD8FABFD1}"/>
              </a:ext>
            </a:extLst>
          </p:cNvPr>
          <p:cNvCxnSpPr>
            <a:cxnSpLocks/>
          </p:cNvCxnSpPr>
          <p:nvPr/>
        </p:nvCxnSpPr>
        <p:spPr bwMode="auto">
          <a:xfrm flipH="1">
            <a:off x="7970520" y="5196207"/>
            <a:ext cx="685800" cy="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63" name="Straight Arrow Connector 62">
            <a:extLst>
              <a:ext uri="{FF2B5EF4-FFF2-40B4-BE49-F238E27FC236}">
                <a16:creationId xmlns:a16="http://schemas.microsoft.com/office/drawing/2014/main" id="{9BBBBED6-54D0-4D2F-AD2B-7547E1256A39}"/>
              </a:ext>
            </a:extLst>
          </p:cNvPr>
          <p:cNvCxnSpPr>
            <a:cxnSpLocks/>
          </p:cNvCxnSpPr>
          <p:nvPr/>
        </p:nvCxnSpPr>
        <p:spPr bwMode="auto">
          <a:xfrm flipH="1">
            <a:off x="10251911" y="5108425"/>
            <a:ext cx="594360" cy="0"/>
          </a:xfrm>
          <a:prstGeom prst="straightConnector1">
            <a:avLst/>
          </a:prstGeom>
          <a:noFill/>
          <a:ln w="38100" cap="flat" cmpd="sng" algn="ctr">
            <a:solidFill>
              <a:srgbClr val="00275D"/>
            </a:solidFill>
            <a:prstDash val="dash"/>
            <a:headEnd type="none" w="med" len="med"/>
            <a:tailEnd type="triangle"/>
          </a:ln>
          <a:effectLst>
            <a:outerShdw blurRad="40000" dist="20000" dir="5400000" rotWithShape="0">
              <a:srgbClr val="000000">
                <a:alpha val="38000"/>
              </a:srgbClr>
            </a:outerShdw>
          </a:effectLst>
        </p:spPr>
      </p:cxnSp>
      <p:cxnSp>
        <p:nvCxnSpPr>
          <p:cNvPr id="64" name="Straight Arrow Connector 63">
            <a:extLst>
              <a:ext uri="{FF2B5EF4-FFF2-40B4-BE49-F238E27FC236}">
                <a16:creationId xmlns:a16="http://schemas.microsoft.com/office/drawing/2014/main" id="{05CDA8E0-7E0A-40AC-818C-EF0C582FF922}"/>
              </a:ext>
            </a:extLst>
          </p:cNvPr>
          <p:cNvCxnSpPr>
            <a:cxnSpLocks/>
          </p:cNvCxnSpPr>
          <p:nvPr/>
        </p:nvCxnSpPr>
        <p:spPr bwMode="auto">
          <a:xfrm>
            <a:off x="6096000" y="4284381"/>
            <a:ext cx="0" cy="32004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66" name="Straight Arrow Connector 65">
            <a:extLst>
              <a:ext uri="{FF2B5EF4-FFF2-40B4-BE49-F238E27FC236}">
                <a16:creationId xmlns:a16="http://schemas.microsoft.com/office/drawing/2014/main" id="{59B0FAC6-98C9-4029-8BB4-1F6E62FB022A}"/>
              </a:ext>
            </a:extLst>
          </p:cNvPr>
          <p:cNvCxnSpPr>
            <a:cxnSpLocks/>
          </p:cNvCxnSpPr>
          <p:nvPr/>
        </p:nvCxnSpPr>
        <p:spPr bwMode="auto">
          <a:xfrm>
            <a:off x="6096000" y="2960546"/>
            <a:ext cx="0" cy="32004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67" name="Straight Arrow Connector 66">
            <a:extLst>
              <a:ext uri="{FF2B5EF4-FFF2-40B4-BE49-F238E27FC236}">
                <a16:creationId xmlns:a16="http://schemas.microsoft.com/office/drawing/2014/main" id="{45266799-414E-42EF-B038-7D6201A4CA29}"/>
              </a:ext>
            </a:extLst>
          </p:cNvPr>
          <p:cNvCxnSpPr>
            <a:cxnSpLocks/>
          </p:cNvCxnSpPr>
          <p:nvPr/>
        </p:nvCxnSpPr>
        <p:spPr bwMode="auto">
          <a:xfrm>
            <a:off x="6096000" y="5284415"/>
            <a:ext cx="0" cy="32004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cxnSp>
        <p:nvCxnSpPr>
          <p:cNvPr id="68" name="Straight Arrow Connector 67">
            <a:extLst>
              <a:ext uri="{FF2B5EF4-FFF2-40B4-BE49-F238E27FC236}">
                <a16:creationId xmlns:a16="http://schemas.microsoft.com/office/drawing/2014/main" id="{6E1598DF-9861-4EE1-A9B2-887E71237BA0}"/>
              </a:ext>
            </a:extLst>
          </p:cNvPr>
          <p:cNvCxnSpPr>
            <a:cxnSpLocks/>
          </p:cNvCxnSpPr>
          <p:nvPr/>
        </p:nvCxnSpPr>
        <p:spPr bwMode="auto">
          <a:xfrm>
            <a:off x="6096000" y="1950273"/>
            <a:ext cx="0" cy="320040"/>
          </a:xfrm>
          <a:prstGeom prst="straightConnector1">
            <a:avLst/>
          </a:prstGeom>
          <a:noFill/>
          <a:ln w="38100" cap="flat" cmpd="sng" algn="ctr">
            <a:solidFill>
              <a:srgbClr val="00275D"/>
            </a:solidFill>
            <a:prstDash val="solid"/>
            <a:headEnd type="none" w="med" len="med"/>
            <a:tailEnd type="triangle"/>
          </a:ln>
          <a:effectLst>
            <a:outerShdw blurRad="40000" dist="20000" dir="5400000" rotWithShape="0">
              <a:srgbClr val="000000">
                <a:alpha val="38000"/>
              </a:srgbClr>
            </a:outerShdw>
          </a:effectLst>
        </p:spPr>
      </p:cxnSp>
      <p:sp>
        <p:nvSpPr>
          <p:cNvPr id="27" name="TextBox 26">
            <a:extLst>
              <a:ext uri="{FF2B5EF4-FFF2-40B4-BE49-F238E27FC236}">
                <a16:creationId xmlns:a16="http://schemas.microsoft.com/office/drawing/2014/main" id="{0CEB92A7-E534-4A7B-9C4E-D6AF3DB97767}"/>
              </a:ext>
            </a:extLst>
          </p:cNvPr>
          <p:cNvSpPr txBox="1"/>
          <p:nvPr/>
        </p:nvSpPr>
        <p:spPr>
          <a:xfrm>
            <a:off x="1133318" y="25773152"/>
            <a:ext cx="1061872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 C. Wolf. Yosys Open SYnthesis Suite. [Online]. Available: </a:t>
            </a:r>
            <a:r>
              <a:rPr lang="en-US" dirty="0">
                <a:latin typeface="Arial" panose="020B0604020202020204" pitchFamily="34" charset="0"/>
                <a:cs typeface="Arial" panose="020B0604020202020204" pitchFamily="34" charset="0"/>
                <a:hlinkClick r:id="rId3"/>
              </a:rPr>
              <a:t>http://clifford.at/yosys/</a:t>
            </a:r>
            <a:endParaRPr lang="en-US" dirty="0">
              <a:latin typeface="Arial" panose="020B0604020202020204" pitchFamily="34" charset="0"/>
              <a:cs typeface="Arial" panose="020B0604020202020204" pitchFamily="34" charset="0"/>
            </a:endParaRPr>
          </a:p>
        </p:txBody>
      </p:sp>
      <p:sp>
        <p:nvSpPr>
          <p:cNvPr id="28" name="Flowchart: Document 230">
            <a:extLst>
              <a:ext uri="{FF2B5EF4-FFF2-40B4-BE49-F238E27FC236}">
                <a16:creationId xmlns:a16="http://schemas.microsoft.com/office/drawing/2014/main" id="{2015E757-529E-4101-A431-05F0C043446F}"/>
              </a:ext>
            </a:extLst>
          </p:cNvPr>
          <p:cNvSpPr/>
          <p:nvPr/>
        </p:nvSpPr>
        <p:spPr bwMode="auto">
          <a:xfrm>
            <a:off x="1979197" y="3796251"/>
            <a:ext cx="1542211" cy="863877"/>
          </a:xfrm>
          <a:prstGeom prst="flowChartDocument">
            <a:avLst/>
          </a:prstGeom>
          <a:solidFill>
            <a:schemeClr val="bg2"/>
          </a:solidFill>
          <a:ln w="9525" cap="flat" cmpd="sng" algn="ctr">
            <a:solidFill>
              <a:schemeClr val="tx1"/>
            </a:solidFill>
            <a:prstDash val="solid"/>
            <a:round/>
            <a:headEnd type="none" w="med" len="med"/>
            <a:tailEnd type="none" w="med" len="med"/>
          </a:ln>
          <a:effectLst>
            <a:glow rad="101600">
              <a:schemeClr val="accent4">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i="0" u="none" strike="noStrike" cap="none" normalizeH="0" baseline="0" dirty="0">
                <a:ln>
                  <a:noFill/>
                </a:ln>
                <a:solidFill>
                  <a:schemeClr val="tx1"/>
                </a:solidFill>
                <a:effectLst/>
                <a:latin typeface="Arial" charset="0"/>
                <a:cs typeface="Arial" charset="0"/>
              </a:rPr>
              <a:t>Static Resources</a:t>
            </a:r>
          </a:p>
        </p:txBody>
      </p:sp>
    </p:spTree>
    <p:extLst>
      <p:ext uri="{BB962C8B-B14F-4D97-AF65-F5344CB8AC3E}">
        <p14:creationId xmlns:p14="http://schemas.microsoft.com/office/powerpoint/2010/main" val="262552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16"/>
</p:tagLst>
</file>

<file path=ppt/tags/tag3.xml><?xml version="1.0" encoding="utf-8"?>
<p:tagLst xmlns:a="http://schemas.openxmlformats.org/drawingml/2006/main" xmlns:r="http://schemas.openxmlformats.org/officeDocument/2006/relationships" xmlns:p="http://schemas.openxmlformats.org/presentationml/2006/main">
  <p:tag name="TIMING" val="|4.2"/>
</p:tagLst>
</file>

<file path=ppt/tags/tag4.xml><?xml version="1.0" encoding="utf-8"?>
<p:tagLst xmlns:a="http://schemas.openxmlformats.org/drawingml/2006/main" xmlns:r="http://schemas.openxmlformats.org/officeDocument/2006/relationships" xmlns:p="http://schemas.openxmlformats.org/presentationml/2006/main">
  <p:tag name="TIMING" val="|18"/>
</p:tagLst>
</file>

<file path=ppt/tags/tag5.xml><?xml version="1.0" encoding="utf-8"?>
<p:tagLst xmlns:a="http://schemas.openxmlformats.org/drawingml/2006/main" xmlns:r="http://schemas.openxmlformats.org/officeDocument/2006/relationships" xmlns:p="http://schemas.openxmlformats.org/presentationml/2006/main">
  <p:tag name="TIMING" val="|50.6"/>
</p:tagLst>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3553</Words>
  <Application>Microsoft Office PowerPoint</Application>
  <PresentationFormat>Widescreen</PresentationFormat>
  <Paragraphs>573</Paragraphs>
  <Slides>26</Slides>
  <Notes>25</Notes>
  <HiddenSlides>2</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Courier New</vt:lpstr>
      <vt:lpstr>Diamond Grid 16x9</vt:lpstr>
      <vt:lpstr>Maverick: A Stand-alone CAD Flow for Partially Reconfigurable FPGA Modules</vt:lpstr>
      <vt:lpstr>Research Goals</vt:lpstr>
      <vt:lpstr>Design Flow</vt:lpstr>
      <vt:lpstr>Static Design Phase</vt:lpstr>
      <vt:lpstr>Static Design Phase: Static Design Creation</vt:lpstr>
      <vt:lpstr>Static Design Phase: Partial Device Model</vt:lpstr>
      <vt:lpstr>Static Design Phase: Bitstream Database Generation</vt:lpstr>
      <vt:lpstr>Static Design Phase</vt:lpstr>
      <vt:lpstr>Maverick Flow Phase</vt:lpstr>
      <vt:lpstr>Synthesis &amp; Tech-Mapping (Yosys)</vt:lpstr>
      <vt:lpstr>Packing &amp; Placement</vt:lpstr>
      <vt:lpstr>Packing &amp; Placement</vt:lpstr>
      <vt:lpstr>Routing (RSVRoute)</vt:lpstr>
      <vt:lpstr>FASM Generation (RapidSmith2)</vt:lpstr>
      <vt:lpstr>Bitstream Generation (Project X-Ray)</vt:lpstr>
      <vt:lpstr>Testing &amp; Evaluation</vt:lpstr>
      <vt:lpstr>Testing &amp; Evaluation</vt:lpstr>
      <vt:lpstr>Maverick Jupyter Notebook</vt:lpstr>
      <vt:lpstr>Maverick Jupyter Notebook</vt:lpstr>
      <vt:lpstr>Maverick Jupyter Notebook</vt:lpstr>
      <vt:lpstr>Benchmark Resource Utilization</vt:lpstr>
      <vt:lpstr>Benchmark Run Time Results</vt:lpstr>
      <vt:lpstr>Benchmark Peak Memory Usage</vt:lpstr>
      <vt:lpstr>Conclusion</vt:lpstr>
      <vt:lpstr>3rd Party CAD and Related Work</vt:lpstr>
      <vt:lpstr>Partial Reconfiguration (PR)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2019-04-28T00:03:53Z</dcterms:created>
  <dcterms:modified xsi:type="dcterms:W3CDTF">2019-04-29T07:30:59Z</dcterms:modified>
</cp:coreProperties>
</file>